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3" r:id="rId3"/>
    <p:sldId id="274" r:id="rId4"/>
    <p:sldId id="275" r:id="rId5"/>
    <p:sldId id="276" r:id="rId6"/>
    <p:sldId id="278" r:id="rId7"/>
    <p:sldId id="279" r:id="rId8"/>
    <p:sldId id="280" r:id="rId9"/>
    <p:sldId id="281" r:id="rId10"/>
    <p:sldId id="282" r:id="rId11"/>
    <p:sldId id="283" r:id="rId12"/>
    <p:sldId id="284" r:id="rId13"/>
    <p:sldId id="285" r:id="rId14"/>
    <p:sldId id="286" r:id="rId15"/>
    <p:sldId id="287" r:id="rId16"/>
    <p:sldId id="288" r:id="rId17"/>
    <p:sldId id="289" r:id="rId18"/>
    <p:sldId id="290" r:id="rId19"/>
    <p:sldId id="291" r:id="rId20"/>
    <p:sldId id="292" r:id="rId21"/>
    <p:sldId id="293" r:id="rId22"/>
    <p:sldId id="294" r:id="rId23"/>
    <p:sldId id="296" r:id="rId24"/>
    <p:sldId id="297" r:id="rId25"/>
    <p:sldId id="298" r:id="rId26"/>
    <p:sldId id="299" r:id="rId27"/>
    <p:sldId id="300" r:id="rId28"/>
    <p:sldId id="301" r:id="rId29"/>
    <p:sldId id="302" r:id="rId30"/>
    <p:sldId id="303" r:id="rId31"/>
    <p:sldId id="304" r:id="rId32"/>
    <p:sldId id="305" r:id="rId33"/>
    <p:sldId id="306" r:id="rId34"/>
    <p:sldId id="307" r:id="rId35"/>
    <p:sldId id="308" r:id="rId36"/>
    <p:sldId id="309" r:id="rId37"/>
    <p:sldId id="310" r:id="rId38"/>
    <p:sldId id="311" r:id="rId39"/>
    <p:sldId id="312" r:id="rId40"/>
    <p:sldId id="313" r:id="rId4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6.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161CAD99-2775-4779-9F50-CF34706CEDAA}" type="datetimeFigureOut">
              <a:rPr lang="en-AU" smtClean="0"/>
              <a:t>10/02/2016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8439DD2-4760-4DE8-B476-C31BE854309A}" type="slidenum">
              <a:rPr lang="en-AU" smtClean="0"/>
              <a:t>‹#›</a:t>
            </a:fld>
            <a:endParaRPr lang="en-AU"/>
          </a:p>
        </p:txBody>
      </p:sp>
    </p:spTree>
    <p:extLst>
      <p:ext uri="{BB962C8B-B14F-4D97-AF65-F5344CB8AC3E}">
        <p14:creationId xmlns:p14="http://schemas.microsoft.com/office/powerpoint/2010/main" val="1765287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161CAD99-2775-4779-9F50-CF34706CEDAA}" type="datetimeFigureOut">
              <a:rPr lang="en-AU" smtClean="0"/>
              <a:t>10/02/2016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8439DD2-4760-4DE8-B476-C31BE854309A}" type="slidenum">
              <a:rPr lang="en-AU" smtClean="0"/>
              <a:t>‹#›</a:t>
            </a:fld>
            <a:endParaRPr lang="en-AU"/>
          </a:p>
        </p:txBody>
      </p:sp>
    </p:spTree>
    <p:extLst>
      <p:ext uri="{BB962C8B-B14F-4D97-AF65-F5344CB8AC3E}">
        <p14:creationId xmlns:p14="http://schemas.microsoft.com/office/powerpoint/2010/main" val="26551977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161CAD99-2775-4779-9F50-CF34706CEDAA}" type="datetimeFigureOut">
              <a:rPr lang="en-AU" smtClean="0"/>
              <a:t>10/02/2016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8439DD2-4760-4DE8-B476-C31BE854309A}" type="slidenum">
              <a:rPr lang="en-AU" smtClean="0"/>
              <a:t>‹#›</a:t>
            </a:fld>
            <a:endParaRPr lang="en-AU"/>
          </a:p>
        </p:txBody>
      </p:sp>
    </p:spTree>
    <p:extLst>
      <p:ext uri="{BB962C8B-B14F-4D97-AF65-F5344CB8AC3E}">
        <p14:creationId xmlns:p14="http://schemas.microsoft.com/office/powerpoint/2010/main" val="37769058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161CAD99-2775-4779-9F50-CF34706CEDAA}" type="datetimeFigureOut">
              <a:rPr lang="en-AU" smtClean="0"/>
              <a:t>10/02/2016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8439DD2-4760-4DE8-B476-C31BE854309A}" type="slidenum">
              <a:rPr lang="en-AU" smtClean="0"/>
              <a:t>‹#›</a:t>
            </a:fld>
            <a:endParaRPr lang="en-AU"/>
          </a:p>
        </p:txBody>
      </p:sp>
    </p:spTree>
    <p:extLst>
      <p:ext uri="{BB962C8B-B14F-4D97-AF65-F5344CB8AC3E}">
        <p14:creationId xmlns:p14="http://schemas.microsoft.com/office/powerpoint/2010/main" val="13387454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1CAD99-2775-4779-9F50-CF34706CEDAA}" type="datetimeFigureOut">
              <a:rPr lang="en-AU" smtClean="0"/>
              <a:t>10/02/2016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38439DD2-4760-4DE8-B476-C31BE854309A}" type="slidenum">
              <a:rPr lang="en-AU" smtClean="0"/>
              <a:t>‹#›</a:t>
            </a:fld>
            <a:endParaRPr lang="en-AU"/>
          </a:p>
        </p:txBody>
      </p:sp>
    </p:spTree>
    <p:extLst>
      <p:ext uri="{BB962C8B-B14F-4D97-AF65-F5344CB8AC3E}">
        <p14:creationId xmlns:p14="http://schemas.microsoft.com/office/powerpoint/2010/main" val="6385139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161CAD99-2775-4779-9F50-CF34706CEDAA}" type="datetimeFigureOut">
              <a:rPr lang="en-AU" smtClean="0"/>
              <a:t>10/02/2016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8439DD2-4760-4DE8-B476-C31BE854309A}" type="slidenum">
              <a:rPr lang="en-AU" smtClean="0"/>
              <a:t>‹#›</a:t>
            </a:fld>
            <a:endParaRPr lang="en-AU"/>
          </a:p>
        </p:txBody>
      </p:sp>
    </p:spTree>
    <p:extLst>
      <p:ext uri="{BB962C8B-B14F-4D97-AF65-F5344CB8AC3E}">
        <p14:creationId xmlns:p14="http://schemas.microsoft.com/office/powerpoint/2010/main" val="34377679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161CAD99-2775-4779-9F50-CF34706CEDAA}" type="datetimeFigureOut">
              <a:rPr lang="en-AU" smtClean="0"/>
              <a:t>10/02/2016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38439DD2-4760-4DE8-B476-C31BE854309A}" type="slidenum">
              <a:rPr lang="en-AU" smtClean="0"/>
              <a:t>‹#›</a:t>
            </a:fld>
            <a:endParaRPr lang="en-AU"/>
          </a:p>
        </p:txBody>
      </p:sp>
    </p:spTree>
    <p:extLst>
      <p:ext uri="{BB962C8B-B14F-4D97-AF65-F5344CB8AC3E}">
        <p14:creationId xmlns:p14="http://schemas.microsoft.com/office/powerpoint/2010/main" val="4002227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161CAD99-2775-4779-9F50-CF34706CEDAA}" type="datetimeFigureOut">
              <a:rPr lang="en-AU" smtClean="0"/>
              <a:t>10/02/2016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38439DD2-4760-4DE8-B476-C31BE854309A}" type="slidenum">
              <a:rPr lang="en-AU" smtClean="0"/>
              <a:t>‹#›</a:t>
            </a:fld>
            <a:endParaRPr lang="en-AU"/>
          </a:p>
        </p:txBody>
      </p:sp>
    </p:spTree>
    <p:extLst>
      <p:ext uri="{BB962C8B-B14F-4D97-AF65-F5344CB8AC3E}">
        <p14:creationId xmlns:p14="http://schemas.microsoft.com/office/powerpoint/2010/main" val="9606112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1CAD99-2775-4779-9F50-CF34706CEDAA}" type="datetimeFigureOut">
              <a:rPr lang="en-AU" smtClean="0"/>
              <a:t>10/02/2016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38439DD2-4760-4DE8-B476-C31BE854309A}" type="slidenum">
              <a:rPr lang="en-AU" smtClean="0"/>
              <a:t>‹#›</a:t>
            </a:fld>
            <a:endParaRPr lang="en-AU"/>
          </a:p>
        </p:txBody>
      </p:sp>
    </p:spTree>
    <p:extLst>
      <p:ext uri="{BB962C8B-B14F-4D97-AF65-F5344CB8AC3E}">
        <p14:creationId xmlns:p14="http://schemas.microsoft.com/office/powerpoint/2010/main" val="37389782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1CAD99-2775-4779-9F50-CF34706CEDAA}" type="datetimeFigureOut">
              <a:rPr lang="en-AU" smtClean="0"/>
              <a:t>10/02/2016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8439DD2-4760-4DE8-B476-C31BE854309A}" type="slidenum">
              <a:rPr lang="en-AU" smtClean="0"/>
              <a:t>‹#›</a:t>
            </a:fld>
            <a:endParaRPr lang="en-AU"/>
          </a:p>
        </p:txBody>
      </p:sp>
    </p:spTree>
    <p:extLst>
      <p:ext uri="{BB962C8B-B14F-4D97-AF65-F5344CB8AC3E}">
        <p14:creationId xmlns:p14="http://schemas.microsoft.com/office/powerpoint/2010/main" val="1209800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1CAD99-2775-4779-9F50-CF34706CEDAA}" type="datetimeFigureOut">
              <a:rPr lang="en-AU" smtClean="0"/>
              <a:t>10/02/2016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38439DD2-4760-4DE8-B476-C31BE854309A}" type="slidenum">
              <a:rPr lang="en-AU" smtClean="0"/>
              <a:t>‹#›</a:t>
            </a:fld>
            <a:endParaRPr lang="en-AU"/>
          </a:p>
        </p:txBody>
      </p:sp>
    </p:spTree>
    <p:extLst>
      <p:ext uri="{BB962C8B-B14F-4D97-AF65-F5344CB8AC3E}">
        <p14:creationId xmlns:p14="http://schemas.microsoft.com/office/powerpoint/2010/main" val="4456461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1CAD99-2775-4779-9F50-CF34706CEDAA}" type="datetimeFigureOut">
              <a:rPr lang="en-AU" smtClean="0"/>
              <a:t>10/02/2016</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439DD2-4760-4DE8-B476-C31BE854309A}" type="slidenum">
              <a:rPr lang="en-AU" smtClean="0"/>
              <a:t>‹#›</a:t>
            </a:fld>
            <a:endParaRPr lang="en-AU"/>
          </a:p>
        </p:txBody>
      </p:sp>
    </p:spTree>
    <p:extLst>
      <p:ext uri="{BB962C8B-B14F-4D97-AF65-F5344CB8AC3E}">
        <p14:creationId xmlns:p14="http://schemas.microsoft.com/office/powerpoint/2010/main" val="41173171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image" Target="../media/image2.png"/><Relationship Id="rId5" Type="http://schemas.openxmlformats.org/officeDocument/2006/relationships/image" Target="../media/image6.emf"/><Relationship Id="rId4" Type="http://schemas.openxmlformats.org/officeDocument/2006/relationships/oleObject" Target="../embeddings/oleObject1.bin"/></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ctrTitle"/>
          </p:nvPr>
        </p:nvSpPr>
        <p:spPr>
          <a:xfrm>
            <a:off x="685800" y="1988840"/>
            <a:ext cx="7772400" cy="2592288"/>
          </a:xfrm>
        </p:spPr>
        <p:txBody>
          <a:bodyPr>
            <a:noAutofit/>
          </a:bodyPr>
          <a:lstStyle/>
          <a:p>
            <a:r>
              <a:rPr lang="en-AU" sz="2400" b="1" dirty="0" smtClean="0">
                <a:latin typeface="Arial" pitchFamily="34" charset="0"/>
                <a:cs typeface="Arial" pitchFamily="34" charset="0"/>
              </a:rPr>
              <a:t>SISXOHS101A</a:t>
            </a:r>
            <a:br>
              <a:rPr lang="en-AU" sz="2400" b="1" dirty="0" smtClean="0">
                <a:latin typeface="Arial" pitchFamily="34" charset="0"/>
                <a:cs typeface="Arial" pitchFamily="34" charset="0"/>
              </a:rPr>
            </a:br>
            <a:r>
              <a:rPr lang="en-AU" sz="1600" dirty="0">
                <a:latin typeface="Arial" pitchFamily="34" charset="0"/>
                <a:cs typeface="Arial" pitchFamily="34" charset="0"/>
              </a:rPr>
              <a:t>Follow occupational health and safety policies</a:t>
            </a:r>
            <a:r>
              <a:rPr lang="en-AU" sz="2400" b="1" dirty="0" smtClean="0">
                <a:latin typeface="Arial" pitchFamily="34" charset="0"/>
                <a:cs typeface="Arial" pitchFamily="34" charset="0"/>
              </a:rPr>
              <a:t/>
            </a:r>
            <a:br>
              <a:rPr lang="en-AU" sz="2400" b="1" dirty="0" smtClean="0">
                <a:latin typeface="Arial" pitchFamily="34" charset="0"/>
                <a:cs typeface="Arial" pitchFamily="34" charset="0"/>
              </a:rPr>
            </a:br>
            <a:r>
              <a:rPr lang="en-AU" sz="1400" b="1" dirty="0" smtClean="0">
                <a:latin typeface="Arial" pitchFamily="34" charset="0"/>
                <a:cs typeface="Arial" pitchFamily="34" charset="0"/>
              </a:rPr>
              <a:t/>
            </a:r>
            <a:br>
              <a:rPr lang="en-AU" sz="1400" b="1" dirty="0" smtClean="0">
                <a:latin typeface="Arial" pitchFamily="34" charset="0"/>
                <a:cs typeface="Arial" pitchFamily="34" charset="0"/>
              </a:rPr>
            </a:br>
            <a:r>
              <a:rPr lang="en-AU" sz="2400" b="1" dirty="0" smtClean="0">
                <a:latin typeface="Arial" pitchFamily="34" charset="0"/>
                <a:cs typeface="Arial" pitchFamily="34" charset="0"/>
              </a:rPr>
              <a:t>SISKRSK301A</a:t>
            </a:r>
            <a:br>
              <a:rPr lang="en-AU" sz="2400" b="1" dirty="0" smtClean="0">
                <a:latin typeface="Arial" pitchFamily="34" charset="0"/>
                <a:cs typeface="Arial" pitchFamily="34" charset="0"/>
              </a:rPr>
            </a:br>
            <a:r>
              <a:rPr lang="en-AU" sz="1600" dirty="0" smtClean="0">
                <a:latin typeface="Arial" pitchFamily="34" charset="0"/>
                <a:cs typeface="Arial" pitchFamily="34" charset="0"/>
              </a:rPr>
              <a:t>Undertake risk analysis of activities</a:t>
            </a:r>
            <a:br>
              <a:rPr lang="en-AU" sz="1600" dirty="0" smtClean="0">
                <a:latin typeface="Arial" pitchFamily="34" charset="0"/>
                <a:cs typeface="Arial" pitchFamily="34" charset="0"/>
              </a:rPr>
            </a:br>
            <a:r>
              <a:rPr lang="en-AU" sz="1400" b="1" dirty="0" smtClean="0">
                <a:latin typeface="Arial" pitchFamily="34" charset="0"/>
                <a:cs typeface="Arial" pitchFamily="34" charset="0"/>
              </a:rPr>
              <a:t/>
            </a:r>
            <a:br>
              <a:rPr lang="en-AU" sz="1400" b="1" dirty="0" smtClean="0">
                <a:latin typeface="Arial" pitchFamily="34" charset="0"/>
                <a:cs typeface="Arial" pitchFamily="34" charset="0"/>
              </a:rPr>
            </a:br>
            <a:r>
              <a:rPr lang="en-AU" sz="2400" b="1" dirty="0" smtClean="0">
                <a:latin typeface="Arial" pitchFamily="34" charset="0"/>
                <a:cs typeface="Arial" pitchFamily="34" charset="0"/>
              </a:rPr>
              <a:t>SISXFAC201A</a:t>
            </a:r>
            <a:br>
              <a:rPr lang="en-AU" sz="2400" b="1" dirty="0" smtClean="0">
                <a:latin typeface="Arial" pitchFamily="34" charset="0"/>
                <a:cs typeface="Arial" pitchFamily="34" charset="0"/>
              </a:rPr>
            </a:br>
            <a:r>
              <a:rPr lang="en-AU" sz="1600" dirty="0" smtClean="0">
                <a:latin typeface="Arial" pitchFamily="34" charset="0"/>
                <a:cs typeface="Arial" pitchFamily="34" charset="0"/>
              </a:rPr>
              <a:t>Maintain sport and recreation equipment for activities</a:t>
            </a:r>
            <a:endParaRPr lang="en-AU" sz="1600" dirty="0">
              <a:latin typeface="Arial" pitchFamily="34" charset="0"/>
              <a:cs typeface="Arial" pitchFamily="34" charset="0"/>
            </a:endParaRPr>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277546" y="332656"/>
            <a:ext cx="2588909" cy="1656184"/>
          </a:xfrm>
          <a:prstGeom prst="rect">
            <a:avLst/>
          </a:prstGeom>
          <a:noFill/>
          <a:ln>
            <a:noFill/>
          </a:ln>
        </p:spPr>
      </p:pic>
      <p:sp>
        <p:nvSpPr>
          <p:cNvPr id="6" name="Rectangle 5"/>
          <p:cNvSpPr/>
          <p:nvPr/>
        </p:nvSpPr>
        <p:spPr>
          <a:xfrm>
            <a:off x="1972987" y="6093296"/>
            <a:ext cx="5198026" cy="584775"/>
          </a:xfrm>
          <a:prstGeom prst="rect">
            <a:avLst/>
          </a:prstGeom>
        </p:spPr>
        <p:txBody>
          <a:bodyPr wrap="none">
            <a:spAutoFit/>
          </a:bodyPr>
          <a:lstStyle/>
          <a:p>
            <a:pPr algn="ctr"/>
            <a:r>
              <a:rPr lang="en-AU" sz="3200" b="1" dirty="0" smtClean="0">
                <a:solidFill>
                  <a:schemeClr val="accent6">
                    <a:lumMod val="75000"/>
                  </a:schemeClr>
                </a:solidFill>
                <a:latin typeface="Arial" pitchFamily="34" charset="0"/>
                <a:cs typeface="Arial" pitchFamily="34" charset="0"/>
              </a:rPr>
              <a:t>www.globalfitness.edu.au</a:t>
            </a:r>
            <a:endParaRPr lang="en-AU" sz="3200" b="1" dirty="0">
              <a:solidFill>
                <a:schemeClr val="accent6">
                  <a:lumMod val="75000"/>
                </a:schemeClr>
              </a:solidFill>
              <a:latin typeface="Arial" pitchFamily="34" charset="0"/>
              <a:cs typeface="Arial" pitchFamily="34" charset="0"/>
            </a:endParaRPr>
          </a:p>
        </p:txBody>
      </p:sp>
      <p:sp>
        <p:nvSpPr>
          <p:cNvPr id="8" name="Rectangle 7"/>
          <p:cNvSpPr/>
          <p:nvPr/>
        </p:nvSpPr>
        <p:spPr>
          <a:xfrm>
            <a:off x="899592" y="4581128"/>
            <a:ext cx="7632848" cy="984885"/>
          </a:xfrm>
          <a:prstGeom prst="rect">
            <a:avLst/>
          </a:prstGeom>
        </p:spPr>
        <p:txBody>
          <a:bodyPr wrap="square">
            <a:spAutoFit/>
          </a:bodyPr>
          <a:lstStyle/>
          <a:p>
            <a:pPr algn="ctr"/>
            <a:r>
              <a:rPr lang="en-AU" sz="4000" b="1" dirty="0">
                <a:solidFill>
                  <a:schemeClr val="accent6">
                    <a:lumMod val="75000"/>
                  </a:schemeClr>
                </a:solidFill>
                <a:latin typeface="Arial" pitchFamily="34" charset="0"/>
                <a:cs typeface="Arial" pitchFamily="34" charset="0"/>
              </a:rPr>
              <a:t>Global Fitness Institute</a:t>
            </a:r>
            <a:endParaRPr lang="en-AU" sz="4000" dirty="0">
              <a:solidFill>
                <a:schemeClr val="accent6">
                  <a:lumMod val="75000"/>
                </a:schemeClr>
              </a:solidFill>
              <a:latin typeface="Arial" pitchFamily="34" charset="0"/>
              <a:cs typeface="Arial" pitchFamily="34" charset="0"/>
            </a:endParaRPr>
          </a:p>
          <a:p>
            <a:pPr algn="ctr"/>
            <a:r>
              <a:rPr lang="en-AU" b="1" dirty="0">
                <a:latin typeface="Arial" pitchFamily="34" charset="0"/>
                <a:cs typeface="Arial" pitchFamily="34" charset="0"/>
              </a:rPr>
              <a:t>Nationally Accredited Registered Training Organisation (21793)</a:t>
            </a:r>
            <a:endParaRPr lang="en-AU" dirty="0">
              <a:latin typeface="Arial" pitchFamily="34" charset="0"/>
              <a:cs typeface="Arial" pitchFamily="34" charset="0"/>
            </a:endParaRPr>
          </a:p>
        </p:txBody>
      </p:sp>
      <p:pic>
        <p:nvPicPr>
          <p:cNvPr id="10" name="Picture 9"/>
          <p:cNvPicPr/>
          <p:nvPr/>
        </p:nvPicPr>
        <p:blipFill>
          <a:blip r:embed="rId3">
            <a:extLst>
              <a:ext uri="{28A0092B-C50C-407E-A947-70E740481C1C}">
                <a14:useLocalDpi xmlns:a14="http://schemas.microsoft.com/office/drawing/2010/main" val="0"/>
              </a:ext>
            </a:extLst>
          </a:blip>
          <a:stretch>
            <a:fillRect/>
          </a:stretch>
        </p:blipFill>
        <p:spPr>
          <a:xfrm>
            <a:off x="3277560" y="332657"/>
            <a:ext cx="2588895" cy="1656184"/>
          </a:xfrm>
          <a:prstGeom prst="rect">
            <a:avLst/>
          </a:prstGeom>
        </p:spPr>
      </p:pic>
    </p:spTree>
    <p:extLst>
      <p:ext uri="{BB962C8B-B14F-4D97-AF65-F5344CB8AC3E}">
        <p14:creationId xmlns:p14="http://schemas.microsoft.com/office/powerpoint/2010/main" val="4635735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5139869"/>
          </a:xfrm>
          <a:prstGeom prst="rect">
            <a:avLst/>
          </a:prstGeom>
          <a:noFill/>
        </p:spPr>
        <p:txBody>
          <a:bodyPr wrap="square" rtlCol="0">
            <a:spAutoFit/>
          </a:bodyPr>
          <a:lstStyle/>
          <a:p>
            <a:r>
              <a:rPr lang="en-AU" sz="2400" b="1" dirty="0"/>
              <a:t>Risk Management</a:t>
            </a:r>
          </a:p>
          <a:p>
            <a:r>
              <a:rPr lang="en-US" sz="1600" dirty="0" smtClean="0">
                <a:cs typeface="Times New Roman" pitchFamily="18" charset="0"/>
              </a:rPr>
              <a:t>Risk </a:t>
            </a:r>
            <a:r>
              <a:rPr lang="en-US" sz="1600" dirty="0">
                <a:cs typeface="Times New Roman" pitchFamily="18" charset="0"/>
              </a:rPr>
              <a:t>management is defined as the chance of something happening. </a:t>
            </a:r>
          </a:p>
          <a:p>
            <a:endParaRPr lang="en-US" sz="1600" dirty="0">
              <a:cs typeface="Times New Roman" pitchFamily="18" charset="0"/>
            </a:endParaRPr>
          </a:p>
          <a:p>
            <a:r>
              <a:rPr lang="en-US" sz="1600" dirty="0">
                <a:cs typeface="Times New Roman" pitchFamily="18" charset="0"/>
              </a:rPr>
              <a:t>It is measured in terms of likelihood &amp; consequence. </a:t>
            </a:r>
          </a:p>
          <a:p>
            <a:endParaRPr lang="en-US" sz="1600" dirty="0">
              <a:cs typeface="Times New Roman" pitchFamily="18" charset="0"/>
            </a:endParaRPr>
          </a:p>
          <a:p>
            <a:r>
              <a:rPr lang="en-US" sz="1600" dirty="0">
                <a:cs typeface="Times New Roman" pitchFamily="18" charset="0"/>
              </a:rPr>
              <a:t>Likelihood is considered how likely it is for an injury to occur. </a:t>
            </a:r>
          </a:p>
          <a:p>
            <a:r>
              <a:rPr lang="en-US" sz="1600" dirty="0">
                <a:cs typeface="Times New Roman" pitchFamily="18" charset="0"/>
              </a:rPr>
              <a:t>The consequence is considered to be the outcome.</a:t>
            </a:r>
          </a:p>
          <a:p>
            <a:endParaRPr lang="en-AU" sz="1600" dirty="0"/>
          </a:p>
          <a:p>
            <a:pPr eaLnBrk="0" hangingPunct="0"/>
            <a:r>
              <a:rPr lang="en-AU" sz="1600" dirty="0"/>
              <a:t>There are inherent risks associated with participation in physical activity. </a:t>
            </a:r>
          </a:p>
          <a:p>
            <a:pPr eaLnBrk="0" hangingPunct="0"/>
            <a:endParaRPr lang="en-AU" sz="1600" dirty="0"/>
          </a:p>
          <a:p>
            <a:pPr eaLnBrk="0" hangingPunct="0"/>
            <a:r>
              <a:rPr lang="en-AU" sz="1600" dirty="0"/>
              <a:t>Whether conducting an event or organising a training session it is the responsibility of those in charge to assess the risks involved in participation through the use of an objective procedure. </a:t>
            </a:r>
          </a:p>
          <a:p>
            <a:pPr eaLnBrk="0" hangingPunct="0"/>
            <a:endParaRPr lang="en-AU" sz="1600" dirty="0"/>
          </a:p>
          <a:p>
            <a:pPr eaLnBrk="0" hangingPunct="0"/>
            <a:r>
              <a:rPr lang="en-AU" sz="1600" dirty="0"/>
              <a:t>An assessment of the environmental conditions in relation to accepted guidelines will help prevent environmental risk factors impacting on the athlete.</a:t>
            </a:r>
          </a:p>
          <a:p>
            <a:pPr eaLnBrk="0" hangingPunct="0"/>
            <a:endParaRPr lang="en-AU" sz="1600" dirty="0"/>
          </a:p>
          <a:p>
            <a:pPr eaLnBrk="0" hangingPunct="0"/>
            <a:r>
              <a:rPr lang="en-US" sz="1600" dirty="0">
                <a:cs typeface="Times New Roman" pitchFamily="18" charset="0"/>
              </a:rPr>
              <a:t>Risk management has been developed to decrease the likelihood of injuries and therefore avoid any consequences.</a:t>
            </a:r>
            <a:endParaRPr lang="en-US" sz="2400" dirty="0"/>
          </a:p>
          <a:p>
            <a:endParaRPr lang="en-US" sz="1600" b="1" dirty="0" smtClean="0"/>
          </a:p>
          <a:p>
            <a:endParaRPr lang="en-AU" sz="1600" b="1"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584775"/>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26975162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4955203"/>
          </a:xfrm>
          <a:prstGeom prst="rect">
            <a:avLst/>
          </a:prstGeom>
          <a:noFill/>
        </p:spPr>
        <p:txBody>
          <a:bodyPr wrap="square" rtlCol="0">
            <a:spAutoFit/>
          </a:bodyPr>
          <a:lstStyle/>
          <a:p>
            <a:r>
              <a:rPr lang="en-AU" sz="2400" b="1" dirty="0"/>
              <a:t>Risk Management</a:t>
            </a:r>
          </a:p>
          <a:p>
            <a:r>
              <a:rPr lang="en-AU" sz="2000" b="1" dirty="0">
                <a:cs typeface="Times New Roman" pitchFamily="18" charset="0"/>
              </a:rPr>
              <a:t>General Risk Assessment Form</a:t>
            </a:r>
          </a:p>
          <a:p>
            <a:endParaRPr lang="en-AU" sz="1600" dirty="0">
              <a:cs typeface="Times New Roman" pitchFamily="18" charset="0"/>
            </a:endParaRPr>
          </a:p>
          <a:p>
            <a:r>
              <a:rPr lang="en-AU" sz="1600" dirty="0"/>
              <a:t>The purpose of a risk assessment is to identify possible causes of harm and measures needed to avoid these - before an accident occurs.</a:t>
            </a:r>
          </a:p>
          <a:p>
            <a:r>
              <a:rPr lang="en-AU" sz="1600" dirty="0"/>
              <a:t> </a:t>
            </a:r>
          </a:p>
          <a:p>
            <a:r>
              <a:rPr lang="en-AU" sz="1600" b="1" dirty="0"/>
              <a:t>Hazard</a:t>
            </a:r>
            <a:r>
              <a:rPr lang="en-AU" sz="1600" dirty="0"/>
              <a:t>: anything with the potential to cause harm. </a:t>
            </a:r>
          </a:p>
          <a:p>
            <a:endParaRPr lang="en-AU" sz="1600" dirty="0"/>
          </a:p>
          <a:p>
            <a:r>
              <a:rPr lang="en-AU" sz="1600" b="1" dirty="0"/>
              <a:t>Risk</a:t>
            </a:r>
            <a:r>
              <a:rPr lang="en-AU" sz="1600" dirty="0"/>
              <a:t>: the likelihood that someone will be harmed by the hazard and the severity of the harm caused. </a:t>
            </a:r>
          </a:p>
          <a:p>
            <a:r>
              <a:rPr lang="en-AU" sz="1600" dirty="0"/>
              <a:t> </a:t>
            </a:r>
          </a:p>
          <a:p>
            <a:r>
              <a:rPr lang="en-AU" sz="1600" dirty="0"/>
              <a:t>A high risk is one which is very likely to occur and/or may cause death or serious injury/illness. </a:t>
            </a:r>
          </a:p>
          <a:p>
            <a:r>
              <a:rPr lang="en-AU" sz="1600" dirty="0"/>
              <a:t>A low risk is extremely unlikely and/or would result in trivial or no injury/illness. </a:t>
            </a:r>
          </a:p>
          <a:p>
            <a:r>
              <a:rPr lang="en-AU" sz="1600" dirty="0"/>
              <a:t>A medium risk is in between these two. </a:t>
            </a:r>
          </a:p>
          <a:p>
            <a:r>
              <a:rPr lang="en-AU" sz="1600" dirty="0"/>
              <a:t> </a:t>
            </a:r>
          </a:p>
          <a:p>
            <a:r>
              <a:rPr lang="en-AU" sz="1600" dirty="0"/>
              <a:t>By carrying out a risk assessment, fitness instructors can direct attention and resources where they are most needed to prevent injuries or ill health.</a:t>
            </a:r>
          </a:p>
          <a:p>
            <a:endParaRPr lang="en-US" sz="1600" b="1" dirty="0" smtClean="0"/>
          </a:p>
          <a:p>
            <a:endParaRPr lang="en-AU" sz="1600" b="1"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584775"/>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363369581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5139869"/>
          </a:xfrm>
          <a:prstGeom prst="rect">
            <a:avLst/>
          </a:prstGeom>
          <a:noFill/>
        </p:spPr>
        <p:txBody>
          <a:bodyPr wrap="square" rtlCol="0">
            <a:spAutoFit/>
          </a:bodyPr>
          <a:lstStyle/>
          <a:p>
            <a:r>
              <a:rPr lang="en-AU" sz="2400" b="1" dirty="0"/>
              <a:t>Risk Management</a:t>
            </a:r>
          </a:p>
          <a:p>
            <a:r>
              <a:rPr lang="en-AU" sz="2000" b="1" dirty="0">
                <a:cs typeface="Times New Roman" pitchFamily="18" charset="0"/>
              </a:rPr>
              <a:t>A risk analysis should involve analysis and reporting on the following:</a:t>
            </a:r>
          </a:p>
          <a:p>
            <a:endParaRPr lang="en-AU" sz="1400" dirty="0">
              <a:cs typeface="Times New Roman" pitchFamily="18" charset="0"/>
            </a:endParaRPr>
          </a:p>
          <a:p>
            <a:pPr marL="285750" indent="-285750">
              <a:buFont typeface="Arial" pitchFamily="34" charset="0"/>
              <a:buChar char="•"/>
            </a:pPr>
            <a:r>
              <a:rPr lang="en-AU" sz="1400" dirty="0">
                <a:cs typeface="Times New Roman" pitchFamily="18" charset="0"/>
              </a:rPr>
              <a:t>Full description of work to be undertaken, frequency and duration.</a:t>
            </a:r>
          </a:p>
          <a:p>
            <a:pPr marL="285750" indent="-285750">
              <a:buFont typeface="Arial" pitchFamily="34" charset="0"/>
              <a:buChar char="•"/>
            </a:pPr>
            <a:endParaRPr lang="en-AU" sz="1400" dirty="0">
              <a:cs typeface="Times New Roman" pitchFamily="18" charset="0"/>
            </a:endParaRPr>
          </a:p>
          <a:p>
            <a:pPr marL="285750" indent="-285750">
              <a:buFont typeface="Arial" pitchFamily="34" charset="0"/>
              <a:buChar char="•"/>
            </a:pPr>
            <a:r>
              <a:rPr lang="en-AU" sz="1400" dirty="0">
                <a:cs typeface="Times New Roman" pitchFamily="18" charset="0"/>
              </a:rPr>
              <a:t>Identified hazards involved in the work - take account of and list existing safety controls.</a:t>
            </a:r>
          </a:p>
          <a:p>
            <a:pPr marL="285750" indent="-285750">
              <a:buFont typeface="Arial" pitchFamily="34" charset="0"/>
              <a:buChar char="•"/>
            </a:pPr>
            <a:endParaRPr lang="en-AU" sz="1400" dirty="0">
              <a:cs typeface="Times New Roman" pitchFamily="18" charset="0"/>
            </a:endParaRPr>
          </a:p>
          <a:p>
            <a:pPr marL="285750" indent="-285750">
              <a:buFont typeface="Arial" pitchFamily="34" charset="0"/>
              <a:buChar char="•"/>
            </a:pPr>
            <a:r>
              <a:rPr lang="en-AU" sz="1400" dirty="0">
                <a:cs typeface="Times New Roman" pitchFamily="18" charset="0"/>
              </a:rPr>
              <a:t>All possible staff groups &amp; individuals likely to be affected by the work.</a:t>
            </a:r>
          </a:p>
          <a:p>
            <a:pPr marL="285750" indent="-285750">
              <a:buFont typeface="Arial" pitchFamily="34" charset="0"/>
              <a:buChar char="•"/>
            </a:pPr>
            <a:endParaRPr lang="en-AU" sz="1400" dirty="0">
              <a:cs typeface="Times New Roman" pitchFamily="18" charset="0"/>
            </a:endParaRPr>
          </a:p>
          <a:p>
            <a:pPr marL="285750" indent="-285750">
              <a:buFont typeface="Arial" pitchFamily="34" charset="0"/>
              <a:buChar char="•"/>
            </a:pPr>
            <a:r>
              <a:rPr lang="en-AU" sz="1400" dirty="0">
                <a:cs typeface="Times New Roman" pitchFamily="18" charset="0"/>
              </a:rPr>
              <a:t>Additional controls to be implemented to minimise risk.</a:t>
            </a:r>
          </a:p>
          <a:p>
            <a:pPr marL="285750" indent="-285750">
              <a:buFont typeface="Arial" pitchFamily="34" charset="0"/>
              <a:buChar char="•"/>
            </a:pPr>
            <a:endParaRPr lang="en-AU" sz="1400" dirty="0">
              <a:cs typeface="Times New Roman" pitchFamily="18" charset="0"/>
            </a:endParaRPr>
          </a:p>
          <a:p>
            <a:pPr marL="285750" indent="-285750">
              <a:buFont typeface="Arial" pitchFamily="34" charset="0"/>
              <a:buChar char="•"/>
            </a:pPr>
            <a:r>
              <a:rPr lang="en-AU" sz="1400" dirty="0">
                <a:cs typeface="Times New Roman" pitchFamily="18" charset="0"/>
              </a:rPr>
              <a:t>Information, instruction, training required.</a:t>
            </a:r>
          </a:p>
          <a:p>
            <a:pPr marL="285750" indent="-285750">
              <a:buFont typeface="Arial" pitchFamily="34" charset="0"/>
              <a:buChar char="•"/>
            </a:pPr>
            <a:endParaRPr lang="en-AU" sz="1400" dirty="0">
              <a:cs typeface="Times New Roman" pitchFamily="18" charset="0"/>
            </a:endParaRPr>
          </a:p>
          <a:p>
            <a:pPr marL="285750" indent="-285750">
              <a:buFont typeface="Arial" pitchFamily="34" charset="0"/>
              <a:buChar char="•"/>
            </a:pPr>
            <a:r>
              <a:rPr lang="en-AU" sz="1400" dirty="0">
                <a:cs typeface="Times New Roman" pitchFamily="18" charset="0"/>
              </a:rPr>
              <a:t>Monitoring procedure to ensure implementation.</a:t>
            </a:r>
          </a:p>
          <a:p>
            <a:pPr marL="285750" indent="-285750">
              <a:buFont typeface="Arial" pitchFamily="34" charset="0"/>
              <a:buChar char="•"/>
            </a:pPr>
            <a:endParaRPr lang="en-AU" sz="1400" dirty="0">
              <a:cs typeface="Times New Roman" pitchFamily="18" charset="0"/>
            </a:endParaRPr>
          </a:p>
          <a:p>
            <a:pPr marL="285750" indent="-285750">
              <a:buFont typeface="Arial" pitchFamily="34" charset="0"/>
              <a:buChar char="•"/>
            </a:pPr>
            <a:r>
              <a:rPr lang="en-AU" sz="1400" dirty="0">
                <a:cs typeface="Times New Roman" pitchFamily="18" charset="0"/>
              </a:rPr>
              <a:t>Level of residual risk after controls in place (Calculate low/med/high from info below).</a:t>
            </a:r>
          </a:p>
          <a:p>
            <a:pPr marL="285750" indent="-285750">
              <a:buFont typeface="Arial" pitchFamily="34" charset="0"/>
              <a:buChar char="•"/>
            </a:pPr>
            <a:endParaRPr lang="en-AU" sz="1400" dirty="0">
              <a:cs typeface="Times New Roman" pitchFamily="18" charset="0"/>
            </a:endParaRPr>
          </a:p>
          <a:p>
            <a:pPr marL="285750" indent="-285750">
              <a:buFont typeface="Arial" pitchFamily="34" charset="0"/>
              <a:buChar char="•"/>
            </a:pPr>
            <a:r>
              <a:rPr lang="en-AU" sz="1400" dirty="0">
                <a:cs typeface="Times New Roman" pitchFamily="18" charset="0"/>
              </a:rPr>
              <a:t>Signed and dated. </a:t>
            </a:r>
          </a:p>
          <a:p>
            <a:pPr marL="285750" indent="-285750">
              <a:buFont typeface="Arial" pitchFamily="34" charset="0"/>
              <a:buChar char="•"/>
            </a:pPr>
            <a:endParaRPr lang="en-AU" sz="1400" dirty="0">
              <a:cs typeface="Times New Roman" pitchFamily="18" charset="0"/>
            </a:endParaRPr>
          </a:p>
          <a:p>
            <a:pPr marL="285750" indent="-285750">
              <a:buFont typeface="Arial" pitchFamily="34" charset="0"/>
              <a:buChar char="•"/>
            </a:pPr>
            <a:r>
              <a:rPr lang="en-AU" sz="1400" dirty="0">
                <a:cs typeface="Times New Roman" pitchFamily="18" charset="0"/>
              </a:rPr>
              <a:t>Review date.</a:t>
            </a:r>
          </a:p>
          <a:p>
            <a:endParaRPr lang="en-US" sz="1600" b="1" dirty="0" smtClean="0"/>
          </a:p>
          <a:p>
            <a:endParaRPr lang="en-AU" sz="1600" b="1"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584775"/>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33053878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3">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1261884"/>
          </a:xfrm>
          <a:prstGeom prst="rect">
            <a:avLst/>
          </a:prstGeom>
          <a:noFill/>
        </p:spPr>
        <p:txBody>
          <a:bodyPr wrap="square" rtlCol="0">
            <a:spAutoFit/>
          </a:bodyPr>
          <a:lstStyle/>
          <a:p>
            <a:r>
              <a:rPr lang="en-AU" sz="2400" b="1" dirty="0"/>
              <a:t>Risk Management</a:t>
            </a:r>
          </a:p>
          <a:p>
            <a:r>
              <a:rPr lang="en-AU" sz="2000" b="1" dirty="0">
                <a:cs typeface="Times New Roman" pitchFamily="18" charset="0"/>
              </a:rPr>
              <a:t>Thus continuous risk management may be represented by the following:</a:t>
            </a:r>
          </a:p>
          <a:p>
            <a:endParaRPr lang="en-US" sz="1600" b="1" dirty="0" smtClean="0"/>
          </a:p>
          <a:p>
            <a:endParaRPr lang="en-AU" sz="1600" b="1"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584775"/>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5" name="Object 4"/>
          <p:cNvGraphicFramePr>
            <a:graphicFrameLocks noChangeAspect="1"/>
          </p:cNvGraphicFramePr>
          <p:nvPr>
            <p:extLst>
              <p:ext uri="{D42A27DB-BD31-4B8C-83A1-F6EECF244321}">
                <p14:modId xmlns:p14="http://schemas.microsoft.com/office/powerpoint/2010/main" val="1036595531"/>
              </p:ext>
            </p:extLst>
          </p:nvPr>
        </p:nvGraphicFramePr>
        <p:xfrm>
          <a:off x="2373153" y="2204864"/>
          <a:ext cx="4397695" cy="3672408"/>
        </p:xfrm>
        <a:graphic>
          <a:graphicData uri="http://schemas.openxmlformats.org/presentationml/2006/ole">
            <mc:AlternateContent xmlns:mc="http://schemas.openxmlformats.org/markup-compatibility/2006">
              <mc:Choice xmlns:v="urn:schemas-microsoft-com:vml" Requires="v">
                <p:oleObj spid="_x0000_s3089" r:id="rId4" imgW="3274771" imgH="2734666" progId="Visio.Drawing.11">
                  <p:embed/>
                </p:oleObj>
              </mc:Choice>
              <mc:Fallback>
                <p:oleObj r:id="rId4" imgW="3274771" imgH="2734666" progId="Visio.Drawing.11">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73153" y="2204864"/>
                        <a:ext cx="4397695" cy="3672408"/>
                      </a:xfrm>
                      <a:prstGeom prst="rect">
                        <a:avLst/>
                      </a:prstGeom>
                      <a:noFill/>
                      <a:ln>
                        <a:noFill/>
                      </a:ln>
                    </p:spPr>
                  </p:pic>
                </p:oleObj>
              </mc:Fallback>
            </mc:AlternateContent>
          </a:graphicData>
        </a:graphic>
      </p:graphicFrame>
      <p:pic>
        <p:nvPicPr>
          <p:cNvPr id="14" name="Picture 13"/>
          <p:cNvPicPr/>
          <p:nvPr/>
        </p:nvPicPr>
        <p:blipFill>
          <a:blip r:embed="rId6">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181495537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4" name="Group 24"/>
          <p:cNvGraphicFramePr>
            <a:graphicFrameLocks noGrp="1"/>
          </p:cNvGraphicFramePr>
          <p:nvPr>
            <p:extLst>
              <p:ext uri="{D42A27DB-BD31-4B8C-83A1-F6EECF244321}">
                <p14:modId xmlns:p14="http://schemas.microsoft.com/office/powerpoint/2010/main" val="168970340"/>
              </p:ext>
            </p:extLst>
          </p:nvPr>
        </p:nvGraphicFramePr>
        <p:xfrm>
          <a:off x="899592" y="1745813"/>
          <a:ext cx="7416823" cy="4145280"/>
        </p:xfrm>
        <a:graphic>
          <a:graphicData uri="http://schemas.openxmlformats.org/drawingml/2006/table">
            <a:tbl>
              <a:tblPr/>
              <a:tblGrid>
                <a:gridCol w="2827664"/>
                <a:gridCol w="4589159"/>
              </a:tblGrid>
              <a:tr h="18772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mj-lt"/>
                          <a:cs typeface="Times New Roman" pitchFamily="18" charset="0"/>
                        </a:rPr>
                        <a:t>Identification of risks</a:t>
                      </a:r>
                      <a:endParaRPr kumimoji="0" lang="en-AU" sz="1600" b="0" i="0" u="none" strike="noStrike" cap="none" normalizeH="0" baseline="0" dirty="0" smtClean="0">
                        <a:ln>
                          <a:noFill/>
                        </a:ln>
                        <a:solidFill>
                          <a:schemeClr val="tx1"/>
                        </a:solidFill>
                        <a:effectLst/>
                        <a:latin typeface="+mj-lt"/>
                        <a:cs typeface="Times New Roman" pitchFamily="18" charset="0"/>
                      </a:endParaRPr>
                    </a:p>
                  </a:txBody>
                  <a:tcPr marL="47253" marR="4725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smtClean="0">
                          <a:ln>
                            <a:noFill/>
                          </a:ln>
                          <a:solidFill>
                            <a:schemeClr val="tx1"/>
                          </a:solidFill>
                          <a:effectLst/>
                          <a:latin typeface="+mj-lt"/>
                          <a:cs typeface="Times New Roman" pitchFamily="18" charset="0"/>
                        </a:rPr>
                        <a:t>Prevention of risks</a:t>
                      </a:r>
                      <a:endParaRPr kumimoji="0" lang="en-AU" sz="1600" b="0" i="0" u="none" strike="noStrike" cap="none" normalizeH="0" baseline="0" smtClean="0">
                        <a:ln>
                          <a:noFill/>
                        </a:ln>
                        <a:solidFill>
                          <a:schemeClr val="tx1"/>
                        </a:solidFill>
                        <a:effectLst/>
                        <a:latin typeface="+mj-lt"/>
                        <a:cs typeface="Times New Roman" pitchFamily="18" charset="0"/>
                      </a:endParaRPr>
                    </a:p>
                  </a:txBody>
                  <a:tcPr marL="47253" marR="4725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11684">
                <a:tc>
                  <a:txBody>
                    <a:bodyPr/>
                    <a:lstStyle/>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pPr>
                      <a:r>
                        <a:rPr kumimoji="0" lang="en-US" sz="1600" b="0" i="0" u="none" strike="noStrike" cap="none" normalizeH="0" baseline="0" dirty="0" smtClean="0">
                          <a:ln>
                            <a:noFill/>
                          </a:ln>
                          <a:solidFill>
                            <a:schemeClr val="tx1"/>
                          </a:solidFill>
                          <a:effectLst/>
                          <a:latin typeface="+mj-lt"/>
                          <a:cs typeface="Times New Roman" pitchFamily="18" charset="0"/>
                        </a:rPr>
                        <a:t>Poor maintenance of equipment &amp; surfaces</a:t>
                      </a:r>
                      <a:endParaRPr kumimoji="0" lang="en-AU" sz="1600" b="0" i="0" u="none" strike="noStrike" cap="none" normalizeH="0" baseline="0" dirty="0" smtClean="0">
                        <a:ln>
                          <a:noFill/>
                        </a:ln>
                        <a:solidFill>
                          <a:schemeClr val="tx1"/>
                        </a:solidFill>
                        <a:effectLst/>
                        <a:latin typeface="+mj-lt"/>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pPr>
                      <a:r>
                        <a:rPr kumimoji="0" lang="en-US" sz="1600" b="0" i="0" u="none" strike="noStrike" cap="none" normalizeH="0" baseline="0" dirty="0" smtClean="0">
                          <a:ln>
                            <a:noFill/>
                          </a:ln>
                          <a:solidFill>
                            <a:schemeClr val="tx1"/>
                          </a:solidFill>
                          <a:effectLst/>
                          <a:latin typeface="+mj-lt"/>
                          <a:cs typeface="Times New Roman" pitchFamily="18" charset="0"/>
                        </a:rPr>
                        <a:t>Poor assessment of environmental conditions</a:t>
                      </a:r>
                      <a:endParaRPr kumimoji="0" lang="en-AU" sz="1600" b="0" i="0" u="none" strike="noStrike" cap="none" normalizeH="0" baseline="0" dirty="0" smtClean="0">
                        <a:ln>
                          <a:noFill/>
                        </a:ln>
                        <a:solidFill>
                          <a:schemeClr val="tx1"/>
                        </a:solidFill>
                        <a:effectLst/>
                        <a:latin typeface="+mj-lt"/>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pPr>
                      <a:r>
                        <a:rPr kumimoji="0" lang="en-US" sz="1600" b="0" i="0" u="none" strike="noStrike" cap="none" normalizeH="0" baseline="0" dirty="0" smtClean="0">
                          <a:ln>
                            <a:noFill/>
                          </a:ln>
                          <a:solidFill>
                            <a:schemeClr val="tx1"/>
                          </a:solidFill>
                          <a:effectLst/>
                          <a:latin typeface="+mj-lt"/>
                          <a:cs typeface="Times New Roman" pitchFamily="18" charset="0"/>
                        </a:rPr>
                        <a:t>Inadequate screening prior to a training program such as fitness level, injury, medical history &amp; skill level</a:t>
                      </a:r>
                      <a:endParaRPr kumimoji="0" lang="en-AU" sz="1600" b="0" i="0" u="none" strike="noStrike" cap="none" normalizeH="0" baseline="0" dirty="0" smtClean="0">
                        <a:ln>
                          <a:noFill/>
                        </a:ln>
                        <a:solidFill>
                          <a:schemeClr val="tx1"/>
                        </a:solidFill>
                        <a:effectLst/>
                        <a:latin typeface="+mj-lt"/>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pPr>
                      <a:r>
                        <a:rPr kumimoji="0" lang="en-US" sz="1600" b="0" i="0" u="none" strike="noStrike" cap="none" normalizeH="0" baseline="0" dirty="0" smtClean="0">
                          <a:ln>
                            <a:noFill/>
                          </a:ln>
                          <a:solidFill>
                            <a:schemeClr val="tx1"/>
                          </a:solidFill>
                          <a:effectLst/>
                          <a:latin typeface="+mj-lt"/>
                          <a:cs typeface="Times New Roman" pitchFamily="18" charset="0"/>
                        </a:rPr>
                        <a:t>Lack of medical aid</a:t>
                      </a:r>
                      <a:endParaRPr kumimoji="0" lang="en-AU" sz="1600" b="0" i="0" u="none" strike="noStrike" cap="none" normalizeH="0" baseline="0" dirty="0" smtClean="0">
                        <a:ln>
                          <a:noFill/>
                        </a:ln>
                        <a:solidFill>
                          <a:schemeClr val="tx1"/>
                        </a:solidFill>
                        <a:effectLst/>
                        <a:latin typeface="+mj-lt"/>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pPr>
                      <a:r>
                        <a:rPr kumimoji="0" lang="en-US" sz="1600" b="0" i="0" u="none" strike="noStrike" cap="none" normalizeH="0" baseline="0" dirty="0" smtClean="0">
                          <a:ln>
                            <a:noFill/>
                          </a:ln>
                          <a:solidFill>
                            <a:schemeClr val="tx1"/>
                          </a:solidFill>
                          <a:effectLst/>
                          <a:latin typeface="+mj-lt"/>
                          <a:cs typeface="Times New Roman" pitchFamily="18" charset="0"/>
                        </a:rPr>
                        <a:t>The administration of training programs &amp; the use of aids that are beyond their expertise</a:t>
                      </a:r>
                      <a:endParaRPr kumimoji="0" lang="en-AU" sz="1600" b="0" i="0" u="none" strike="noStrike" cap="none" normalizeH="0" baseline="0" dirty="0" smtClean="0">
                        <a:ln>
                          <a:noFill/>
                        </a:ln>
                        <a:solidFill>
                          <a:schemeClr val="tx1"/>
                        </a:solidFill>
                        <a:effectLst/>
                        <a:latin typeface="+mj-lt"/>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pPr>
                      <a:r>
                        <a:rPr kumimoji="0" lang="en-US" sz="1600" b="0" i="0" u="none" strike="noStrike" cap="none" normalizeH="0" baseline="0" dirty="0" smtClean="0">
                          <a:ln>
                            <a:noFill/>
                          </a:ln>
                          <a:solidFill>
                            <a:schemeClr val="tx1"/>
                          </a:solidFill>
                          <a:effectLst/>
                          <a:latin typeface="+mj-lt"/>
                          <a:cs typeface="Times New Roman" pitchFamily="18" charset="0"/>
                        </a:rPr>
                        <a:t>Incorrect use of equipment</a:t>
                      </a:r>
                      <a:endParaRPr kumimoji="0" lang="en-AU" sz="1600" b="0" i="0" u="none" strike="noStrike" cap="none" normalizeH="0" baseline="0" dirty="0" smtClean="0">
                        <a:ln>
                          <a:noFill/>
                        </a:ln>
                        <a:solidFill>
                          <a:schemeClr val="tx1"/>
                        </a:solidFill>
                        <a:effectLst/>
                        <a:latin typeface="+mj-lt"/>
                        <a:cs typeface="Times New Roman" pitchFamily="18" charset="0"/>
                      </a:endParaRPr>
                    </a:p>
                  </a:txBody>
                  <a:tcPr marL="47253" marR="4725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457200" algn="l"/>
                        </a:tabLst>
                      </a:pPr>
                      <a:r>
                        <a:rPr kumimoji="0" lang="en-US" sz="1600" b="0" i="0" u="none" strike="noStrike" cap="none" normalizeH="0" baseline="0" dirty="0" smtClean="0">
                          <a:ln>
                            <a:noFill/>
                          </a:ln>
                          <a:solidFill>
                            <a:schemeClr val="tx1"/>
                          </a:solidFill>
                          <a:effectLst/>
                          <a:latin typeface="+mj-lt"/>
                          <a:cs typeface="Times New Roman" pitchFamily="18" charset="0"/>
                        </a:rPr>
                        <a:t>The development of policies that address expectations of coaches, first aid, maintenance &amp; use of equipment, environmental conditions, qualifications for all coaching staff</a:t>
                      </a:r>
                      <a:endParaRPr kumimoji="0" lang="en-AU" sz="1600" b="0" i="0" u="none" strike="noStrike" cap="none" normalizeH="0" baseline="0" dirty="0" smtClean="0">
                        <a:ln>
                          <a:noFill/>
                        </a:ln>
                        <a:solidFill>
                          <a:schemeClr val="tx1"/>
                        </a:solidFill>
                        <a:effectLst/>
                        <a:latin typeface="+mj-lt"/>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457200" algn="l"/>
                        </a:tabLst>
                      </a:pPr>
                      <a:r>
                        <a:rPr kumimoji="0" lang="en-US" sz="1600" b="0" i="0" u="none" strike="noStrike" cap="none" normalizeH="0" baseline="0" dirty="0" smtClean="0">
                          <a:ln>
                            <a:noFill/>
                          </a:ln>
                          <a:solidFill>
                            <a:schemeClr val="tx1"/>
                          </a:solidFill>
                          <a:effectLst/>
                          <a:latin typeface="+mj-lt"/>
                          <a:cs typeface="Times New Roman" pitchFamily="18" charset="0"/>
                        </a:rPr>
                        <a:t>Screening of participants prior to engaging in a training program</a:t>
                      </a:r>
                      <a:endParaRPr kumimoji="0" lang="en-AU" sz="1600" b="0" i="0" u="none" strike="noStrike" cap="none" normalizeH="0" baseline="0" dirty="0" smtClean="0">
                        <a:ln>
                          <a:noFill/>
                        </a:ln>
                        <a:solidFill>
                          <a:schemeClr val="tx1"/>
                        </a:solidFill>
                        <a:effectLst/>
                        <a:latin typeface="+mj-lt"/>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457200" algn="l"/>
                        </a:tabLst>
                      </a:pPr>
                      <a:r>
                        <a:rPr kumimoji="0" lang="en-US" sz="1600" b="0" i="0" u="none" strike="noStrike" cap="none" normalizeH="0" baseline="0" dirty="0" smtClean="0">
                          <a:ln>
                            <a:noFill/>
                          </a:ln>
                          <a:solidFill>
                            <a:schemeClr val="tx1"/>
                          </a:solidFill>
                          <a:effectLst/>
                          <a:latin typeface="+mj-lt"/>
                          <a:cs typeface="Times New Roman" pitchFamily="18" charset="0"/>
                        </a:rPr>
                        <a:t>Adequate instruction in a training program</a:t>
                      </a:r>
                      <a:endParaRPr kumimoji="0" lang="en-AU" sz="1600" b="0" i="0" u="none" strike="noStrike" cap="none" normalizeH="0" baseline="0" dirty="0" smtClean="0">
                        <a:ln>
                          <a:noFill/>
                        </a:ln>
                        <a:solidFill>
                          <a:schemeClr val="tx1"/>
                        </a:solidFill>
                        <a:effectLst/>
                        <a:latin typeface="+mj-lt"/>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457200" algn="l"/>
                        </a:tabLst>
                      </a:pPr>
                      <a:r>
                        <a:rPr kumimoji="0" lang="en-US" sz="1600" b="0" i="0" u="none" strike="noStrike" cap="none" normalizeH="0" baseline="0" dirty="0" smtClean="0">
                          <a:ln>
                            <a:noFill/>
                          </a:ln>
                          <a:solidFill>
                            <a:schemeClr val="tx1"/>
                          </a:solidFill>
                          <a:effectLst/>
                          <a:latin typeface="+mj-lt"/>
                          <a:cs typeface="Times New Roman" pitchFamily="18" charset="0"/>
                        </a:rPr>
                        <a:t>The inclusion of first aid treatment &amp; emergency plans</a:t>
                      </a:r>
                      <a:endParaRPr kumimoji="0" lang="en-AU" sz="1600" b="0" i="0" u="none" strike="noStrike" cap="none" normalizeH="0" baseline="0" dirty="0" smtClean="0">
                        <a:ln>
                          <a:noFill/>
                        </a:ln>
                        <a:solidFill>
                          <a:schemeClr val="tx1"/>
                        </a:solidFill>
                        <a:effectLst/>
                        <a:latin typeface="+mj-lt"/>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457200" algn="l"/>
                        </a:tabLst>
                      </a:pPr>
                      <a:r>
                        <a:rPr kumimoji="0" lang="en-US" sz="1600" b="0" i="0" u="none" strike="noStrike" cap="none" normalizeH="0" baseline="0" dirty="0" smtClean="0">
                          <a:ln>
                            <a:noFill/>
                          </a:ln>
                          <a:solidFill>
                            <a:schemeClr val="tx1"/>
                          </a:solidFill>
                          <a:effectLst/>
                          <a:latin typeface="+mj-lt"/>
                          <a:cs typeface="Times New Roman" pitchFamily="18" charset="0"/>
                        </a:rPr>
                        <a:t>The inclusion of adequate supervision for participants</a:t>
                      </a:r>
                      <a:endParaRPr kumimoji="0" lang="en-AU" sz="1600" b="0" i="0" u="none" strike="noStrike" cap="none" normalizeH="0" baseline="0" dirty="0" smtClean="0">
                        <a:ln>
                          <a:noFill/>
                        </a:ln>
                        <a:solidFill>
                          <a:schemeClr val="tx1"/>
                        </a:solidFill>
                        <a:effectLst/>
                        <a:latin typeface="+mj-lt"/>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457200" algn="l"/>
                        </a:tabLst>
                      </a:pPr>
                      <a:r>
                        <a:rPr kumimoji="0" lang="en-US" sz="1600" b="0" i="0" u="none" strike="noStrike" cap="none" normalizeH="0" baseline="0" dirty="0" smtClean="0">
                          <a:ln>
                            <a:noFill/>
                          </a:ln>
                          <a:solidFill>
                            <a:schemeClr val="tx1"/>
                          </a:solidFill>
                          <a:effectLst/>
                          <a:latin typeface="+mj-lt"/>
                          <a:cs typeface="Times New Roman" pitchFamily="18" charset="0"/>
                        </a:rPr>
                        <a:t>Inspections of equipment &amp; facilities &amp; checking appropriate clothing is worn </a:t>
                      </a:r>
                      <a:endParaRPr kumimoji="0" lang="en-AU" sz="1600" b="0" i="0" u="none" strike="noStrike" cap="none" normalizeH="0" baseline="0" dirty="0" smtClean="0">
                        <a:ln>
                          <a:noFill/>
                        </a:ln>
                        <a:solidFill>
                          <a:schemeClr val="tx1"/>
                        </a:solidFill>
                        <a:effectLst/>
                        <a:latin typeface="+mj-lt"/>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457200" algn="l"/>
                        </a:tabLst>
                      </a:pPr>
                      <a:r>
                        <a:rPr kumimoji="0" lang="en-US" sz="1600" b="0" i="0" u="none" strike="noStrike" cap="none" normalizeH="0" baseline="0" dirty="0" smtClean="0">
                          <a:ln>
                            <a:noFill/>
                          </a:ln>
                          <a:solidFill>
                            <a:schemeClr val="tx1"/>
                          </a:solidFill>
                          <a:effectLst/>
                          <a:latin typeface="+mj-lt"/>
                          <a:cs typeface="Times New Roman" pitchFamily="18" charset="0"/>
                        </a:rPr>
                        <a:t>Educating participants in risks of the activity</a:t>
                      </a:r>
                      <a:endParaRPr kumimoji="0" lang="en-AU" sz="1600" b="0" i="0" u="none" strike="noStrike" cap="none" normalizeH="0" baseline="0" dirty="0" smtClean="0">
                        <a:ln>
                          <a:noFill/>
                        </a:ln>
                        <a:solidFill>
                          <a:schemeClr val="tx1"/>
                        </a:solidFill>
                        <a:effectLst/>
                        <a:latin typeface="+mj-lt"/>
                        <a:cs typeface="Times New Roman" pitchFamily="18" charset="0"/>
                      </a:endParaRPr>
                    </a:p>
                    <a:p>
                      <a:pPr marL="342900" marR="0" lvl="0" indent="-342900" algn="l" defTabSz="914400" rtl="0" eaLnBrk="1" fontAlgn="base" latinLnBrk="0" hangingPunct="1">
                        <a:lnSpc>
                          <a:spcPct val="100000"/>
                        </a:lnSpc>
                        <a:spcBef>
                          <a:spcPct val="0"/>
                        </a:spcBef>
                        <a:spcAft>
                          <a:spcPct val="0"/>
                        </a:spcAft>
                        <a:buClrTx/>
                        <a:buSzTx/>
                        <a:buFont typeface="Symbol" pitchFamily="18" charset="2"/>
                        <a:buChar char=""/>
                        <a:tabLst>
                          <a:tab pos="457200" algn="l"/>
                        </a:tabLst>
                      </a:pPr>
                      <a:r>
                        <a:rPr kumimoji="0" lang="en-US" sz="1600" b="0" i="0" u="none" strike="noStrike" cap="none" normalizeH="0" baseline="0" dirty="0" smtClean="0">
                          <a:ln>
                            <a:noFill/>
                          </a:ln>
                          <a:solidFill>
                            <a:schemeClr val="tx1"/>
                          </a:solidFill>
                          <a:effectLst/>
                          <a:latin typeface="+mj-lt"/>
                          <a:cs typeface="Times New Roman" pitchFamily="18" charset="0"/>
                        </a:rPr>
                        <a:t>Management procedures that ensure safety rules are followed</a:t>
                      </a:r>
                      <a:endParaRPr kumimoji="0" lang="en-AU" sz="1600" b="0" i="0" u="none" strike="noStrike" cap="none" normalizeH="0" baseline="0" dirty="0" smtClean="0">
                        <a:ln>
                          <a:noFill/>
                        </a:ln>
                        <a:solidFill>
                          <a:schemeClr val="tx1"/>
                        </a:solidFill>
                        <a:effectLst/>
                        <a:latin typeface="+mj-lt"/>
                        <a:cs typeface="Times New Roman" pitchFamily="18" charset="0"/>
                      </a:endParaRPr>
                    </a:p>
                  </a:txBody>
                  <a:tcPr marL="47253" marR="47253"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954107"/>
          </a:xfrm>
          <a:prstGeom prst="rect">
            <a:avLst/>
          </a:prstGeom>
          <a:noFill/>
        </p:spPr>
        <p:txBody>
          <a:bodyPr wrap="square" rtlCol="0">
            <a:spAutoFit/>
          </a:bodyPr>
          <a:lstStyle/>
          <a:p>
            <a:r>
              <a:rPr lang="en-AU" sz="2400" b="1" dirty="0"/>
              <a:t>Risk Management</a:t>
            </a:r>
          </a:p>
          <a:p>
            <a:endParaRPr lang="en-US" sz="1600" b="1" dirty="0" smtClean="0"/>
          </a:p>
          <a:p>
            <a:endParaRPr lang="en-AU" sz="1600" b="1"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6" name="Picture 15"/>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3532675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4708981"/>
          </a:xfrm>
          <a:prstGeom prst="rect">
            <a:avLst/>
          </a:prstGeom>
          <a:noFill/>
        </p:spPr>
        <p:txBody>
          <a:bodyPr wrap="square" rtlCol="0">
            <a:spAutoFit/>
          </a:bodyPr>
          <a:lstStyle/>
          <a:p>
            <a:r>
              <a:rPr lang="en-AU" sz="2400" b="1" dirty="0"/>
              <a:t>Risk </a:t>
            </a:r>
            <a:r>
              <a:rPr lang="en-AU" sz="2400" b="1" dirty="0" smtClean="0"/>
              <a:t>Management</a:t>
            </a:r>
          </a:p>
          <a:p>
            <a:r>
              <a:rPr lang="en-US" sz="2000" b="1" dirty="0">
                <a:latin typeface="+mj-lt"/>
              </a:rPr>
              <a:t>Pre-participation </a:t>
            </a:r>
            <a:r>
              <a:rPr lang="en-US" sz="2000" b="1" dirty="0" smtClean="0">
                <a:latin typeface="+mj-lt"/>
              </a:rPr>
              <a:t>screening</a:t>
            </a:r>
          </a:p>
          <a:p>
            <a:r>
              <a:rPr lang="en-AU" sz="1400" dirty="0" smtClean="0">
                <a:latin typeface="+mj-lt"/>
              </a:rPr>
              <a:t>Conducting </a:t>
            </a:r>
            <a:r>
              <a:rPr lang="en-AU" sz="1400" dirty="0">
                <a:latin typeface="+mj-lt"/>
              </a:rPr>
              <a:t>a pre participation screening can provide the coach or health professional with vital information about individual participants. </a:t>
            </a:r>
          </a:p>
          <a:p>
            <a:r>
              <a:rPr lang="en-AU" sz="1400" dirty="0">
                <a:latin typeface="+mj-lt"/>
              </a:rPr>
              <a:t>Knowledge of pre existing medical conditions, previous experience and current activity levels provides important information which can be used to minimise the risk of participation in physical activity. </a:t>
            </a:r>
          </a:p>
          <a:p>
            <a:r>
              <a:rPr lang="en-AU" sz="1400" dirty="0">
                <a:latin typeface="+mj-lt"/>
              </a:rPr>
              <a:t>Further information can be supplied from specific fitness testing or medical screening prior to commencing activity.</a:t>
            </a:r>
          </a:p>
          <a:p>
            <a:r>
              <a:rPr lang="en-AU" sz="1400" dirty="0">
                <a:latin typeface="+mj-lt"/>
              </a:rPr>
              <a:t> </a:t>
            </a:r>
          </a:p>
          <a:p>
            <a:r>
              <a:rPr lang="en-AU" sz="1400" dirty="0">
                <a:latin typeface="+mj-lt"/>
              </a:rPr>
              <a:t>A series of questions can be used to determine the readiness of an individual to commence participating in some form of physical activity. </a:t>
            </a:r>
          </a:p>
          <a:p>
            <a:endParaRPr lang="en-AU" sz="1400" dirty="0">
              <a:latin typeface="+mj-lt"/>
            </a:endParaRPr>
          </a:p>
          <a:p>
            <a:r>
              <a:rPr lang="en-AU" sz="1400" dirty="0">
                <a:latin typeface="+mj-lt"/>
              </a:rPr>
              <a:t>Include in your questionnaire questions to establish the following:-</a:t>
            </a:r>
          </a:p>
          <a:p>
            <a:r>
              <a:rPr lang="en-AU" sz="1400" dirty="0">
                <a:latin typeface="+mj-lt"/>
              </a:rPr>
              <a:t>	• age</a:t>
            </a:r>
          </a:p>
          <a:p>
            <a:r>
              <a:rPr lang="en-AU" sz="1400" dirty="0">
                <a:latin typeface="+mj-lt"/>
              </a:rPr>
              <a:t>	• gender</a:t>
            </a:r>
          </a:p>
          <a:p>
            <a:r>
              <a:rPr lang="en-AU" sz="1400" dirty="0">
                <a:latin typeface="+mj-lt"/>
              </a:rPr>
              <a:t>	• current activity levels and nature of the activity.</a:t>
            </a:r>
          </a:p>
          <a:p>
            <a:r>
              <a:rPr lang="en-AU" sz="1400" dirty="0">
                <a:latin typeface="+mj-lt"/>
              </a:rPr>
              <a:t>	• previous involvement in physical activity establishing nature of </a:t>
            </a:r>
            <a:r>
              <a:rPr lang="en-AU" sz="1400" dirty="0" smtClean="0">
                <a:latin typeface="+mj-lt"/>
              </a:rPr>
              <a:t>activity</a:t>
            </a:r>
            <a:r>
              <a:rPr lang="en-AU" sz="1400" dirty="0">
                <a:latin typeface="+mj-lt"/>
              </a:rPr>
              <a:t>, frequency and intensities</a:t>
            </a:r>
          </a:p>
          <a:p>
            <a:r>
              <a:rPr lang="en-AU" sz="1400" dirty="0">
                <a:latin typeface="+mj-lt"/>
              </a:rPr>
              <a:t>	• current medical conditions and influence on involvement in specific </a:t>
            </a:r>
            <a:r>
              <a:rPr lang="en-AU" sz="1400" dirty="0" smtClean="0">
                <a:latin typeface="+mj-lt"/>
              </a:rPr>
              <a:t>activities</a:t>
            </a:r>
            <a:endParaRPr lang="en-AU" sz="1400" dirty="0">
              <a:latin typeface="+mj-lt"/>
            </a:endParaRPr>
          </a:p>
          <a:p>
            <a:r>
              <a:rPr lang="en-AU" sz="1400" dirty="0">
                <a:latin typeface="+mj-lt"/>
              </a:rPr>
              <a:t>	• injuries sustained including severity and influence on participation</a:t>
            </a:r>
            <a:endParaRPr lang="en-US" sz="1400" b="1" dirty="0" smtClean="0">
              <a:latin typeface="+mj-lt"/>
            </a:endParaRPr>
          </a:p>
          <a:p>
            <a:endParaRPr lang="en-AU" sz="1600" b="1"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311747246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4339650"/>
          </a:xfrm>
          <a:prstGeom prst="rect">
            <a:avLst/>
          </a:prstGeom>
          <a:noFill/>
        </p:spPr>
        <p:txBody>
          <a:bodyPr wrap="square" rtlCol="0">
            <a:spAutoFit/>
          </a:bodyPr>
          <a:lstStyle/>
          <a:p>
            <a:r>
              <a:rPr lang="en-AU" sz="2400" b="1" dirty="0"/>
              <a:t>Risk </a:t>
            </a:r>
            <a:r>
              <a:rPr lang="en-AU" sz="2400" b="1" dirty="0" smtClean="0"/>
              <a:t>Management</a:t>
            </a:r>
          </a:p>
          <a:p>
            <a:r>
              <a:rPr lang="en-AU" sz="2000" b="1" dirty="0">
                <a:latin typeface="+mj-lt"/>
              </a:rPr>
              <a:t>System of Injury Management System</a:t>
            </a:r>
          </a:p>
          <a:p>
            <a:r>
              <a:rPr lang="en-AU" dirty="0">
                <a:latin typeface="+mj-lt"/>
              </a:rPr>
              <a:t>Responsibility of administration</a:t>
            </a:r>
          </a:p>
          <a:p>
            <a:pPr marL="742950" lvl="1" indent="-285750">
              <a:buFont typeface="Arial" pitchFamily="34" charset="0"/>
              <a:buChar char="•"/>
            </a:pPr>
            <a:r>
              <a:rPr lang="en-AU" dirty="0" smtClean="0">
                <a:latin typeface="+mj-lt"/>
              </a:rPr>
              <a:t>provide </a:t>
            </a:r>
            <a:r>
              <a:rPr lang="en-AU" dirty="0">
                <a:latin typeface="+mj-lt"/>
              </a:rPr>
              <a:t>facilities for treatment and rehabilitation</a:t>
            </a:r>
          </a:p>
          <a:p>
            <a:pPr marL="742950" lvl="1" indent="-285750">
              <a:buFont typeface="Arial" pitchFamily="34" charset="0"/>
              <a:buChar char="•"/>
            </a:pPr>
            <a:r>
              <a:rPr lang="en-AU" dirty="0" smtClean="0">
                <a:latin typeface="+mj-lt"/>
              </a:rPr>
              <a:t>appoint </a:t>
            </a:r>
            <a:r>
              <a:rPr lang="en-AU" dirty="0">
                <a:latin typeface="+mj-lt"/>
              </a:rPr>
              <a:t>individual to have overall responsibility for injury Management</a:t>
            </a:r>
          </a:p>
          <a:p>
            <a:endParaRPr lang="en-AU" dirty="0">
              <a:latin typeface="+mj-lt"/>
            </a:endParaRPr>
          </a:p>
          <a:p>
            <a:r>
              <a:rPr lang="en-AU" dirty="0" smtClean="0">
                <a:latin typeface="+mj-lt"/>
              </a:rPr>
              <a:t>Responsibility </a:t>
            </a:r>
            <a:r>
              <a:rPr lang="en-AU" dirty="0">
                <a:latin typeface="+mj-lt"/>
              </a:rPr>
              <a:t>of trainers</a:t>
            </a:r>
          </a:p>
          <a:p>
            <a:pPr marL="742950" lvl="1" indent="-285750">
              <a:buFont typeface="Arial" pitchFamily="34" charset="0"/>
              <a:buChar char="•"/>
            </a:pPr>
            <a:r>
              <a:rPr lang="en-AU" dirty="0">
                <a:latin typeface="+mj-lt"/>
              </a:rPr>
              <a:t>knowledge of what injuries can occur</a:t>
            </a:r>
          </a:p>
          <a:p>
            <a:pPr marL="742950" lvl="1" indent="-285750">
              <a:buFont typeface="Arial" pitchFamily="34" charset="0"/>
              <a:buChar char="•"/>
            </a:pPr>
            <a:r>
              <a:rPr lang="en-AU" dirty="0">
                <a:latin typeface="+mj-lt"/>
              </a:rPr>
              <a:t>knowledge of first aid procedures</a:t>
            </a:r>
          </a:p>
          <a:p>
            <a:pPr marL="742950" lvl="1" indent="-285750">
              <a:buFont typeface="Arial" pitchFamily="34" charset="0"/>
              <a:buChar char="•"/>
            </a:pPr>
            <a:r>
              <a:rPr lang="en-AU" dirty="0" smtClean="0">
                <a:latin typeface="+mj-lt"/>
              </a:rPr>
              <a:t>supervise rehabilitation</a:t>
            </a:r>
          </a:p>
          <a:p>
            <a:pPr marL="742950" lvl="1" indent="-285750">
              <a:buFont typeface="Arial" pitchFamily="34" charset="0"/>
              <a:buChar char="•"/>
            </a:pPr>
            <a:r>
              <a:rPr lang="en-AU" dirty="0" smtClean="0">
                <a:latin typeface="+mj-lt"/>
              </a:rPr>
              <a:t>keep </a:t>
            </a:r>
            <a:r>
              <a:rPr lang="en-AU" dirty="0">
                <a:latin typeface="+mj-lt"/>
              </a:rPr>
              <a:t>injury and treatment </a:t>
            </a:r>
            <a:r>
              <a:rPr lang="en-AU" dirty="0" smtClean="0">
                <a:latin typeface="+mj-lt"/>
              </a:rPr>
              <a:t>records</a:t>
            </a:r>
          </a:p>
          <a:p>
            <a:pPr marL="742950" lvl="1" indent="-285750">
              <a:buFont typeface="Arial" pitchFamily="34" charset="0"/>
              <a:buChar char="•"/>
            </a:pPr>
            <a:r>
              <a:rPr lang="en-AU" dirty="0" smtClean="0">
                <a:latin typeface="+mj-lt"/>
              </a:rPr>
              <a:t>knowledge </a:t>
            </a:r>
            <a:r>
              <a:rPr lang="en-AU" dirty="0">
                <a:latin typeface="+mj-lt"/>
              </a:rPr>
              <a:t>of how system of care </a:t>
            </a:r>
            <a:r>
              <a:rPr lang="en-AU" dirty="0" smtClean="0">
                <a:latin typeface="+mj-lt"/>
              </a:rPr>
              <a:t>operates</a:t>
            </a:r>
          </a:p>
          <a:p>
            <a:pPr marL="742950" lvl="1" indent="-285750">
              <a:buFont typeface="Arial" pitchFamily="34" charset="0"/>
              <a:buChar char="•"/>
            </a:pPr>
            <a:r>
              <a:rPr lang="en-AU" dirty="0" smtClean="0">
                <a:latin typeface="+mj-lt"/>
              </a:rPr>
              <a:t>ensure </a:t>
            </a:r>
            <a:r>
              <a:rPr lang="en-AU" dirty="0">
                <a:latin typeface="+mj-lt"/>
              </a:rPr>
              <a:t>all participants report </a:t>
            </a:r>
            <a:r>
              <a:rPr lang="en-AU" dirty="0" smtClean="0">
                <a:latin typeface="+mj-lt"/>
              </a:rPr>
              <a:t>injuries</a:t>
            </a:r>
          </a:p>
          <a:p>
            <a:pPr marL="742950" lvl="1" indent="-285750">
              <a:buFont typeface="Arial" pitchFamily="34" charset="0"/>
              <a:buChar char="•"/>
            </a:pPr>
            <a:r>
              <a:rPr lang="en-AU" dirty="0" smtClean="0">
                <a:latin typeface="+mj-lt"/>
              </a:rPr>
              <a:t>co-operate </a:t>
            </a:r>
            <a:r>
              <a:rPr lang="en-AU" dirty="0">
                <a:latin typeface="+mj-lt"/>
              </a:rPr>
              <a:t>with trainer</a:t>
            </a:r>
          </a:p>
          <a:p>
            <a:endParaRPr lang="en-AU" sz="1600" b="1"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36567490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707886"/>
          </a:xfrm>
          <a:prstGeom prst="rect">
            <a:avLst/>
          </a:prstGeom>
          <a:noFill/>
        </p:spPr>
        <p:txBody>
          <a:bodyPr wrap="square" rtlCol="0">
            <a:spAutoFit/>
          </a:bodyPr>
          <a:lstStyle/>
          <a:p>
            <a:r>
              <a:rPr lang="en-AU" sz="2400" b="1" dirty="0"/>
              <a:t>Risk </a:t>
            </a:r>
            <a:r>
              <a:rPr lang="en-AU" sz="2400" b="1" dirty="0" smtClean="0"/>
              <a:t>Management</a:t>
            </a:r>
          </a:p>
          <a:p>
            <a:endParaRPr lang="en-AU" sz="1600" b="1"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14" name="Group 2"/>
          <p:cNvGraphicFramePr>
            <a:graphicFrameLocks noGrp="1"/>
          </p:cNvGraphicFramePr>
          <p:nvPr>
            <p:extLst>
              <p:ext uri="{D42A27DB-BD31-4B8C-83A1-F6EECF244321}">
                <p14:modId xmlns:p14="http://schemas.microsoft.com/office/powerpoint/2010/main" val="1820092252"/>
              </p:ext>
            </p:extLst>
          </p:nvPr>
        </p:nvGraphicFramePr>
        <p:xfrm>
          <a:off x="504031" y="2276872"/>
          <a:ext cx="8135938" cy="3010416"/>
        </p:xfrm>
        <a:graphic>
          <a:graphicData uri="http://schemas.openxmlformats.org/drawingml/2006/table">
            <a:tbl>
              <a:tblPr/>
              <a:tblGrid>
                <a:gridCol w="1160463"/>
                <a:gridCol w="1576387"/>
                <a:gridCol w="1366838"/>
                <a:gridCol w="1238250"/>
                <a:gridCol w="1447800"/>
                <a:gridCol w="1346200"/>
              </a:tblGrid>
              <a:tr h="1595953">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rgbClr val="000000"/>
                          </a:solidFill>
                          <a:effectLst/>
                          <a:latin typeface="+mj-lt"/>
                          <a:cs typeface="Times New Roman" pitchFamily="18" charset="0"/>
                        </a:rPr>
                        <a:t>Activity</a:t>
                      </a:r>
                      <a:endParaRPr kumimoji="0" lang="en-US" sz="1400" b="1" i="0" u="none" strike="noStrike" cap="none" normalizeH="0" baseline="0" dirty="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mj-lt"/>
                          <a:cs typeface="Times New Roman" pitchFamily="18" charset="0"/>
                        </a:rPr>
                        <a:t>Hazard(s)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rgbClr val="000000"/>
                        </a:solidFill>
                        <a:effectLst/>
                        <a:latin typeface="+mj-lt"/>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mj-lt"/>
                          <a:cs typeface="Times New Roman" pitchFamily="18" charset="0"/>
                        </a:rPr>
                        <a:t>(list only</a:t>
                      </a:r>
                      <a:endParaRPr kumimoji="0" lang="en-US" sz="1400" b="1" i="0" u="none" strike="noStrike" cap="none" normalizeH="0" baseline="0" smtClean="0">
                        <a:ln>
                          <a:noFill/>
                        </a:ln>
                        <a:solidFill>
                          <a:schemeClr val="tx1"/>
                        </a:solidFill>
                        <a:effectLst/>
                        <a:latin typeface="+mj-lt"/>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mj-lt"/>
                          <a:cs typeface="Times New Roman" pitchFamily="18" charset="0"/>
                        </a:rPr>
                        <a:t>those which you could expect to result in harm)</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400" b="1" i="0" u="none" strike="noStrike" cap="none" normalizeH="0" baseline="0" smtClean="0">
                        <a:ln>
                          <a:noFill/>
                        </a:ln>
                        <a:solidFill>
                          <a:schemeClr val="tx1"/>
                        </a:solidFill>
                        <a:effectLst/>
                        <a:latin typeface="+mj-lt"/>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mj-lt"/>
                          <a:cs typeface="Times New Roman" pitchFamily="18" charset="0"/>
                        </a:rPr>
                        <a:t>List groups of people who might be harmed</a:t>
                      </a:r>
                      <a:endParaRPr kumimoji="0" lang="en-US" sz="1400" b="1" i="0" u="none" strike="noStrike" cap="none" normalizeH="0" baseline="0" smtClean="0">
                        <a:ln>
                          <a:noFill/>
                        </a:ln>
                        <a:solidFill>
                          <a:schemeClr val="tx1"/>
                        </a:solidFill>
                        <a:effectLst/>
                        <a:latin typeface="+mj-lt"/>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mj-lt"/>
                          <a:cs typeface="Times New Roman" pitchFamily="18" charset="0"/>
                        </a:rPr>
                        <a:t>What, if any existing control</a:t>
                      </a:r>
                      <a:endParaRPr kumimoji="0" lang="en-US" sz="1400" b="1" i="0" u="none" strike="noStrike" cap="none" normalizeH="0" baseline="0" smtClean="0">
                        <a:ln>
                          <a:noFill/>
                        </a:ln>
                        <a:solidFill>
                          <a:schemeClr val="tx1"/>
                        </a:solidFill>
                        <a:effectLst/>
                        <a:latin typeface="+mj-lt"/>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mj-lt"/>
                          <a:cs typeface="Times New Roman" pitchFamily="18" charset="0"/>
                        </a:rPr>
                        <a:t>measures exist</a:t>
                      </a:r>
                      <a:endParaRPr kumimoji="0" lang="en-US" sz="1400" b="1" i="0" u="none" strike="noStrike" cap="none" normalizeH="0" baseline="0" smtClean="0">
                        <a:ln>
                          <a:noFill/>
                        </a:ln>
                        <a:solidFill>
                          <a:schemeClr val="tx1"/>
                        </a:solidFill>
                        <a:effectLst/>
                        <a:latin typeface="+mj-lt"/>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mj-lt"/>
                          <a:cs typeface="Times New Roman" pitchFamily="18" charset="0"/>
                        </a:rPr>
                        <a:t>What is the risk under normal conditions in your workplace</a:t>
                      </a:r>
                      <a:endParaRPr kumimoji="0" lang="en-US" sz="1400" b="1" i="0" u="none" strike="noStrike" cap="none" normalizeH="0" baseline="0" smtClean="0">
                        <a:ln>
                          <a:noFill/>
                        </a:ln>
                        <a:solidFill>
                          <a:schemeClr val="tx1"/>
                        </a:solidFill>
                        <a:effectLst/>
                        <a:latin typeface="+mj-lt"/>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mj-lt"/>
                          <a:cs typeface="Times New Roman" pitchFamily="18" charset="0"/>
                        </a:rPr>
                        <a:t>List additional control measures</a:t>
                      </a:r>
                      <a:endParaRPr kumimoji="0" lang="en-US" sz="1400" b="1" i="0" u="none" strike="noStrike" cap="none" normalizeH="0" baseline="0" smtClean="0">
                        <a:ln>
                          <a:noFill/>
                        </a:ln>
                        <a:solidFill>
                          <a:schemeClr val="tx1"/>
                        </a:solidFill>
                        <a:effectLst/>
                        <a:latin typeface="+mj-lt"/>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smtClean="0">
                          <a:ln>
                            <a:noFill/>
                          </a:ln>
                          <a:solidFill>
                            <a:srgbClr val="000000"/>
                          </a:solidFill>
                          <a:effectLst/>
                          <a:latin typeface="+mj-lt"/>
                          <a:cs typeface="Times New Roman" pitchFamily="18" charset="0"/>
                        </a:rPr>
                        <a:t>required</a:t>
                      </a:r>
                      <a:endParaRPr kumimoji="0" lang="en-US" sz="1400" b="1" i="0" u="none" strike="noStrike" cap="none" normalizeH="0" baseline="0" smtClean="0">
                        <a:ln>
                          <a:noFill/>
                        </a:ln>
                        <a:solidFill>
                          <a:schemeClr val="tx1"/>
                        </a:solidFill>
                        <a:effectLst/>
                        <a:latin typeface="+mj-lt"/>
                        <a:cs typeface="Times New Roman" pitchFamily="18"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1414463">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j-lt"/>
                          <a:cs typeface="Times New Roman" pitchFamily="18" charset="0"/>
                        </a:rPr>
                        <a:t>Example: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j-lt"/>
                          <a:cs typeface="Times New Roman" pitchFamily="18" charset="0"/>
                        </a:rPr>
                        <a:t>Cardio equipment use</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j-lt"/>
                          <a:cs typeface="Times New Roman" pitchFamily="18" charset="0"/>
                        </a:rPr>
                        <a:t>Loose electrical cables</a:t>
                      </a:r>
                      <a:endParaRPr kumimoji="0" lang="en-US" sz="14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j-lt"/>
                          <a:cs typeface="Times New Roman" pitchFamily="18" charset="0"/>
                        </a:rPr>
                        <a:t>Employees, customers, cleaners, visitors</a:t>
                      </a:r>
                      <a:endParaRPr kumimoji="0" lang="en-US" sz="14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j-lt"/>
                          <a:cs typeface="Times New Roman" pitchFamily="18" charset="0"/>
                        </a:rPr>
                        <a:t>None</a:t>
                      </a:r>
                      <a:endParaRPr kumimoji="0" lang="en-US" sz="14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j-lt"/>
                          <a:cs typeface="Times New Roman" pitchFamily="18" charset="0"/>
                        </a:rPr>
                        <a:t>Medium- trips and falls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smtClean="0">
                          <a:ln>
                            <a:noFill/>
                          </a:ln>
                          <a:solidFill>
                            <a:schemeClr val="tx1"/>
                          </a:solidFill>
                          <a:effectLst/>
                          <a:latin typeface="+mj-lt"/>
                          <a:cs typeface="Times New Roman" pitchFamily="18" charset="0"/>
                        </a:rPr>
                        <a:t>[Likely &amp; first aid required i.e. 4]</a:t>
                      </a:r>
                      <a:endParaRPr kumimoji="0" lang="en-US" sz="1400" b="0" i="0" u="none" strike="noStrike" cap="none" normalizeH="0" baseline="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smtClean="0">
                          <a:ln>
                            <a:noFill/>
                          </a:ln>
                          <a:solidFill>
                            <a:schemeClr val="tx1"/>
                          </a:solidFill>
                          <a:effectLst/>
                          <a:latin typeface="+mj-lt"/>
                          <a:cs typeface="Times New Roman" pitchFamily="18" charset="0"/>
                        </a:rPr>
                        <a:t>Secure cables</a:t>
                      </a:r>
                      <a:endParaRPr kumimoji="0" lang="en-US" sz="1400" b="0" i="0" u="none" strike="noStrike" cap="none" normalizeH="0" baseline="0" dirty="0" smtClean="0">
                        <a:ln>
                          <a:noFill/>
                        </a:ln>
                        <a:solidFill>
                          <a:schemeClr val="tx1"/>
                        </a:solidFill>
                        <a:effectLst/>
                        <a:latin typeface="+mj-lt"/>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16" name="Picture 15"/>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388199755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3508653"/>
          </a:xfrm>
          <a:prstGeom prst="rect">
            <a:avLst/>
          </a:prstGeom>
          <a:noFill/>
        </p:spPr>
        <p:txBody>
          <a:bodyPr wrap="square" rtlCol="0">
            <a:spAutoFit/>
          </a:bodyPr>
          <a:lstStyle/>
          <a:p>
            <a:r>
              <a:rPr lang="en-AU" sz="2400" b="1" dirty="0"/>
              <a:t>Risk </a:t>
            </a:r>
            <a:r>
              <a:rPr lang="en-AU" sz="2400" b="1" dirty="0" smtClean="0"/>
              <a:t>Management</a:t>
            </a:r>
          </a:p>
          <a:p>
            <a:r>
              <a:rPr lang="en-AU" sz="2000" b="1" dirty="0"/>
              <a:t>Instructors/Coaches </a:t>
            </a:r>
            <a:r>
              <a:rPr lang="en-AU" sz="2000" b="1" dirty="0" smtClean="0"/>
              <a:t>risk-management Practices</a:t>
            </a:r>
          </a:p>
          <a:p>
            <a:endParaRPr lang="en-AU" b="1" dirty="0" smtClean="0"/>
          </a:p>
          <a:p>
            <a:pPr marL="285750" indent="-285750">
              <a:buFont typeface="Arial" pitchFamily="34" charset="0"/>
              <a:buChar char="•"/>
            </a:pPr>
            <a:r>
              <a:rPr lang="en-AU" dirty="0"/>
              <a:t>Millions of Australians participate in sport at various levels on a regular basis.</a:t>
            </a:r>
          </a:p>
          <a:p>
            <a:pPr marL="285750" indent="-285750">
              <a:buFont typeface="Arial" pitchFamily="34" charset="0"/>
              <a:buChar char="•"/>
            </a:pPr>
            <a:r>
              <a:rPr lang="en-AU" dirty="0"/>
              <a:t>Sporting activities range from the purely amateur recreational level to high profile professional sport. </a:t>
            </a:r>
          </a:p>
          <a:p>
            <a:pPr marL="285750" indent="-285750">
              <a:buFont typeface="Arial" pitchFamily="34" charset="0"/>
              <a:buChar char="•"/>
            </a:pPr>
            <a:r>
              <a:rPr lang="en-AU" dirty="0"/>
              <a:t>No matter where on the scale a sporting organisation or individual is placed, they are exposed to risk that has the potential to cause severe physical, financial or legal disaster. Therefore the effective management of risk is a vital requirement of everyone involved in sport/fitness activity. </a:t>
            </a:r>
          </a:p>
          <a:p>
            <a:pPr marL="285750" indent="-285750">
              <a:buFont typeface="Arial" pitchFamily="34" charset="0"/>
              <a:buChar char="•"/>
            </a:pPr>
            <a:r>
              <a:rPr lang="en-AU" dirty="0"/>
              <a:t>Instructors or coaches have a vital role to play in this regard.</a:t>
            </a:r>
          </a:p>
          <a:p>
            <a:endParaRPr lang="en-AU" sz="1600" b="1"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76237356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4062651"/>
          </a:xfrm>
          <a:prstGeom prst="rect">
            <a:avLst/>
          </a:prstGeom>
          <a:noFill/>
        </p:spPr>
        <p:txBody>
          <a:bodyPr wrap="square" rtlCol="0">
            <a:spAutoFit/>
          </a:bodyPr>
          <a:lstStyle/>
          <a:p>
            <a:r>
              <a:rPr lang="en-AU" sz="2400" b="1" dirty="0"/>
              <a:t>Risk </a:t>
            </a:r>
            <a:r>
              <a:rPr lang="en-AU" sz="2400" b="1" dirty="0" smtClean="0"/>
              <a:t>Management</a:t>
            </a:r>
          </a:p>
          <a:p>
            <a:r>
              <a:rPr lang="en-AU" sz="2000" b="1" dirty="0"/>
              <a:t>Instructors/Coaches </a:t>
            </a:r>
            <a:r>
              <a:rPr lang="en-AU" sz="2000" b="1" dirty="0" smtClean="0"/>
              <a:t>risk-management Practices</a:t>
            </a:r>
          </a:p>
          <a:p>
            <a:pPr marL="342900" indent="-342900">
              <a:lnSpc>
                <a:spcPct val="90000"/>
              </a:lnSpc>
              <a:buFont typeface="Arial" pitchFamily="34" charset="0"/>
              <a:buChar char="•"/>
            </a:pPr>
            <a:r>
              <a:rPr lang="en-AU" sz="2000" dirty="0"/>
              <a:t>Trainers are in a position of expertise and knowledge. </a:t>
            </a:r>
          </a:p>
          <a:p>
            <a:pPr marL="342900" indent="-342900">
              <a:lnSpc>
                <a:spcPct val="90000"/>
              </a:lnSpc>
              <a:buFont typeface="Arial" pitchFamily="34" charset="0"/>
              <a:buChar char="•"/>
            </a:pPr>
            <a:r>
              <a:rPr lang="en-AU" sz="2000" dirty="0"/>
              <a:t>The law imposes a duty to take all reasonable care having regard for the circumstances. </a:t>
            </a:r>
          </a:p>
          <a:p>
            <a:pPr marL="342900" indent="-342900">
              <a:lnSpc>
                <a:spcPct val="90000"/>
              </a:lnSpc>
              <a:buFont typeface="Arial" pitchFamily="34" charset="0"/>
              <a:buChar char="•"/>
            </a:pPr>
            <a:r>
              <a:rPr lang="en-AU" sz="2000" dirty="0"/>
              <a:t>They must properly instruct and supervise. </a:t>
            </a:r>
          </a:p>
          <a:p>
            <a:pPr marL="342900" indent="-342900">
              <a:lnSpc>
                <a:spcPct val="90000"/>
              </a:lnSpc>
              <a:buFont typeface="Arial" pitchFamily="34" charset="0"/>
              <a:buChar char="•"/>
            </a:pPr>
            <a:r>
              <a:rPr lang="en-AU" sz="2000" dirty="0"/>
              <a:t>As a sporting supervisor their behaviour will be judged according to what is the reasonable level of proficiency among experts or specialists in that field.</a:t>
            </a:r>
          </a:p>
          <a:p>
            <a:pPr marL="342900" indent="-342900">
              <a:lnSpc>
                <a:spcPct val="90000"/>
              </a:lnSpc>
              <a:buFont typeface="Arial" pitchFamily="34" charset="0"/>
              <a:buChar char="•"/>
            </a:pPr>
            <a:r>
              <a:rPr lang="en-AU" sz="2000" dirty="0"/>
              <a:t>For example, coaches must balance the objective of winning against the welfare and safety of all participants. </a:t>
            </a:r>
          </a:p>
          <a:p>
            <a:pPr marL="342900" indent="-342900">
              <a:lnSpc>
                <a:spcPct val="90000"/>
              </a:lnSpc>
              <a:buFont typeface="Arial" pitchFamily="34" charset="0"/>
              <a:buChar char="•"/>
            </a:pPr>
            <a:r>
              <a:rPr lang="en-AU" sz="2000" dirty="0"/>
              <a:t>It must be remembered the younger the participants the greater the responsibility placed on a trainer.</a:t>
            </a:r>
          </a:p>
          <a:p>
            <a:endParaRPr lang="en-AU" sz="1600" b="1"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11523918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3600986"/>
          </a:xfrm>
          <a:prstGeom prst="rect">
            <a:avLst/>
          </a:prstGeom>
          <a:noFill/>
        </p:spPr>
        <p:txBody>
          <a:bodyPr wrap="square" rtlCol="0">
            <a:spAutoFit/>
          </a:bodyPr>
          <a:lstStyle/>
          <a:p>
            <a:r>
              <a:rPr lang="en-AU" sz="2400" b="1" dirty="0" smtClean="0"/>
              <a:t>Philosophy of OHS</a:t>
            </a:r>
          </a:p>
          <a:p>
            <a:r>
              <a:rPr lang="en-AU" sz="2000" b="1" dirty="0" smtClean="0"/>
              <a:t>Risk Management</a:t>
            </a:r>
          </a:p>
          <a:p>
            <a:endParaRPr lang="en-AU" sz="2000" b="1" dirty="0">
              <a:latin typeface="+mj-lt"/>
            </a:endParaRPr>
          </a:p>
          <a:p>
            <a:pPr>
              <a:lnSpc>
                <a:spcPct val="90000"/>
              </a:lnSpc>
            </a:pPr>
            <a:r>
              <a:rPr lang="en-US" sz="2000" dirty="0">
                <a:latin typeface="+mj-lt"/>
              </a:rPr>
              <a:t>“Responsibilities to ensure safety and health at the workplace lies with those who create the risk and those who work with the risk</a:t>
            </a:r>
            <a:r>
              <a:rPr lang="en-US" sz="2000" dirty="0" smtClean="0">
                <a:latin typeface="+mj-lt"/>
              </a:rPr>
              <a:t>.</a:t>
            </a:r>
          </a:p>
          <a:p>
            <a:pPr>
              <a:lnSpc>
                <a:spcPct val="90000"/>
              </a:lnSpc>
            </a:pPr>
            <a:endParaRPr lang="en-US" sz="2000" dirty="0">
              <a:latin typeface="+mj-lt"/>
            </a:endParaRPr>
          </a:p>
          <a:p>
            <a:pPr lvl="1">
              <a:lnSpc>
                <a:spcPct val="90000"/>
              </a:lnSpc>
              <a:buClr>
                <a:srgbClr val="000000"/>
              </a:buClr>
              <a:buFont typeface="Wingdings" pitchFamily="2" charset="2"/>
              <a:buChar char="Ø"/>
            </a:pPr>
            <a:r>
              <a:rPr kumimoji="1" lang="en-US" sz="2000" dirty="0">
                <a:latin typeface="+mj-lt"/>
              </a:rPr>
              <a:t> Self-regulation</a:t>
            </a:r>
            <a:r>
              <a:rPr kumimoji="1" lang="en-US" sz="2000" dirty="0" smtClean="0">
                <a:latin typeface="+mj-lt"/>
              </a:rPr>
              <a:t>;</a:t>
            </a:r>
          </a:p>
          <a:p>
            <a:pPr lvl="1">
              <a:lnSpc>
                <a:spcPct val="90000"/>
              </a:lnSpc>
              <a:buClr>
                <a:srgbClr val="000000"/>
              </a:buClr>
            </a:pPr>
            <a:endParaRPr kumimoji="1" lang="en-US" sz="2000" dirty="0">
              <a:latin typeface="+mj-lt"/>
            </a:endParaRPr>
          </a:p>
          <a:p>
            <a:pPr lvl="1">
              <a:lnSpc>
                <a:spcPct val="90000"/>
              </a:lnSpc>
              <a:buClr>
                <a:srgbClr val="000000"/>
              </a:buClr>
              <a:buFont typeface="Wingdings" pitchFamily="2" charset="2"/>
              <a:buChar char="Ø"/>
            </a:pPr>
            <a:r>
              <a:rPr kumimoji="1" lang="en-US" sz="2000" dirty="0">
                <a:latin typeface="+mj-lt"/>
              </a:rPr>
              <a:t> Consultation; </a:t>
            </a:r>
            <a:r>
              <a:rPr kumimoji="1" lang="en-US" sz="2000" dirty="0" smtClean="0">
                <a:latin typeface="+mj-lt"/>
              </a:rPr>
              <a:t>and</a:t>
            </a:r>
          </a:p>
          <a:p>
            <a:pPr lvl="1">
              <a:lnSpc>
                <a:spcPct val="90000"/>
              </a:lnSpc>
              <a:buClr>
                <a:srgbClr val="000000"/>
              </a:buClr>
            </a:pPr>
            <a:endParaRPr kumimoji="1" lang="en-US" sz="2000" dirty="0">
              <a:latin typeface="+mj-lt"/>
            </a:endParaRPr>
          </a:p>
          <a:p>
            <a:pPr lvl="1">
              <a:lnSpc>
                <a:spcPct val="90000"/>
              </a:lnSpc>
              <a:buClr>
                <a:srgbClr val="000000"/>
              </a:buClr>
              <a:buFont typeface="Wingdings" pitchFamily="2" charset="2"/>
              <a:buChar char="Ø"/>
            </a:pPr>
            <a:r>
              <a:rPr kumimoji="1" lang="en-US" sz="2000" dirty="0">
                <a:latin typeface="+mj-lt"/>
              </a:rPr>
              <a:t> Workers cooperation and participation.</a:t>
            </a:r>
            <a:endParaRPr lang="en-US" sz="2000" dirty="0">
              <a:latin typeface="+mj-lt"/>
            </a:endParaRPr>
          </a:p>
          <a:p>
            <a:endParaRPr lang="en-AU" sz="2000" b="1"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584775"/>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4" descr="choosing-traine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01499" y="3045748"/>
            <a:ext cx="1790700" cy="254000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p:nvPr/>
        </p:nvPicPr>
        <p:blipFill>
          <a:blip r:embed="rId4">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10396726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5078313"/>
          </a:xfrm>
          <a:prstGeom prst="rect">
            <a:avLst/>
          </a:prstGeom>
          <a:noFill/>
        </p:spPr>
        <p:txBody>
          <a:bodyPr wrap="square" rtlCol="0">
            <a:spAutoFit/>
          </a:bodyPr>
          <a:lstStyle/>
          <a:p>
            <a:r>
              <a:rPr lang="en-AU" sz="2400" b="1" dirty="0"/>
              <a:t>Risk </a:t>
            </a:r>
            <a:r>
              <a:rPr lang="en-AU" sz="2400" b="1" dirty="0" smtClean="0"/>
              <a:t>Management</a:t>
            </a:r>
          </a:p>
          <a:p>
            <a:r>
              <a:rPr lang="en-AU" sz="2000" b="1" dirty="0"/>
              <a:t>Prime areas for trainers to address are as </a:t>
            </a:r>
            <a:r>
              <a:rPr lang="en-AU" sz="2000" b="1" dirty="0" smtClean="0"/>
              <a:t>follows</a:t>
            </a:r>
            <a:endParaRPr lang="en-AU" sz="2000" b="1" dirty="0"/>
          </a:p>
          <a:p>
            <a:r>
              <a:rPr lang="en-AU" sz="2000" b="1" dirty="0"/>
              <a:t>1. Adequate Supervision</a:t>
            </a:r>
          </a:p>
          <a:p>
            <a:pPr>
              <a:buFont typeface="Wingdings 2" pitchFamily="18" charset="2"/>
              <a:buNone/>
            </a:pPr>
            <a:r>
              <a:rPr lang="en-AU" sz="2000" dirty="0"/>
              <a:t>• General Supervision e.g. supervising playground, gym</a:t>
            </a:r>
          </a:p>
          <a:p>
            <a:pPr>
              <a:buFont typeface="Wingdings 2" pitchFamily="18" charset="2"/>
              <a:buNone/>
            </a:pPr>
            <a:r>
              <a:rPr lang="en-AU" sz="2000" dirty="0"/>
              <a:t>• Specific Supervision e.g. coach in high risk activity, high risk lifts</a:t>
            </a:r>
          </a:p>
          <a:p>
            <a:pPr>
              <a:buFont typeface="Wingdings 2" pitchFamily="18" charset="2"/>
              <a:buNone/>
            </a:pPr>
            <a:r>
              <a:rPr lang="en-AU" sz="2000" dirty="0"/>
              <a:t>• Transitional Supervision - a mix of the </a:t>
            </a:r>
            <a:r>
              <a:rPr lang="en-AU" sz="2000" dirty="0" smtClean="0"/>
              <a:t>two</a:t>
            </a:r>
          </a:p>
          <a:p>
            <a:pPr>
              <a:buFont typeface="Wingdings 2" pitchFamily="18" charset="2"/>
              <a:buNone/>
            </a:pPr>
            <a:endParaRPr lang="en-AU" sz="2000" dirty="0"/>
          </a:p>
          <a:p>
            <a:r>
              <a:rPr lang="en-AU" sz="2000" b="1" dirty="0"/>
              <a:t>2. Properly Instruct (including demonstration on techniques of the exercise)</a:t>
            </a:r>
          </a:p>
          <a:p>
            <a:pPr>
              <a:buFont typeface="Wingdings 2" pitchFamily="18" charset="2"/>
              <a:buNone/>
            </a:pPr>
            <a:r>
              <a:rPr lang="en-AU" sz="2000" dirty="0"/>
              <a:t>• Teach any activity which requires an increase in skill level, strength or condition progressively</a:t>
            </a:r>
          </a:p>
          <a:p>
            <a:pPr>
              <a:buFont typeface="Wingdings 2" pitchFamily="18" charset="2"/>
              <a:buNone/>
            </a:pPr>
            <a:endParaRPr lang="en-AU" sz="2000" dirty="0"/>
          </a:p>
          <a:p>
            <a:r>
              <a:rPr lang="en-AU" sz="2000" b="1" dirty="0"/>
              <a:t>3. Sound Planning</a:t>
            </a:r>
          </a:p>
          <a:p>
            <a:pPr>
              <a:buFont typeface="Wingdings 2" pitchFamily="18" charset="2"/>
              <a:buNone/>
            </a:pPr>
            <a:r>
              <a:rPr lang="en-AU" sz="2000" dirty="0"/>
              <a:t>• Documented plans or action for supervising activities and emergency situations</a:t>
            </a:r>
          </a:p>
          <a:p>
            <a:pPr>
              <a:buFont typeface="Wingdings 2" pitchFamily="18" charset="2"/>
              <a:buNone/>
            </a:pPr>
            <a:r>
              <a:rPr lang="en-AU" sz="2000" dirty="0"/>
              <a:t>• Records of practice</a:t>
            </a:r>
          </a:p>
          <a:p>
            <a:endParaRPr lang="en-AU" sz="2000" b="1" dirty="0" smtClean="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343381891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3877985"/>
          </a:xfrm>
          <a:prstGeom prst="rect">
            <a:avLst/>
          </a:prstGeom>
          <a:noFill/>
        </p:spPr>
        <p:txBody>
          <a:bodyPr wrap="square" rtlCol="0">
            <a:spAutoFit/>
          </a:bodyPr>
          <a:lstStyle/>
          <a:p>
            <a:r>
              <a:rPr lang="en-AU" sz="2400" b="1" dirty="0"/>
              <a:t>Risk </a:t>
            </a:r>
            <a:r>
              <a:rPr lang="en-AU" sz="2400" b="1" dirty="0" smtClean="0"/>
              <a:t>Management</a:t>
            </a:r>
          </a:p>
          <a:p>
            <a:r>
              <a:rPr lang="en-AU" sz="2000" b="1" dirty="0"/>
              <a:t>Prime areas for trainers to address are as </a:t>
            </a:r>
            <a:r>
              <a:rPr lang="en-AU" sz="2000" b="1" dirty="0" smtClean="0"/>
              <a:t>follows</a:t>
            </a:r>
          </a:p>
          <a:p>
            <a:endParaRPr lang="en-AU" sz="2000" b="1" dirty="0"/>
          </a:p>
          <a:p>
            <a:pPr>
              <a:lnSpc>
                <a:spcPct val="90000"/>
              </a:lnSpc>
            </a:pPr>
            <a:r>
              <a:rPr lang="en-AU" sz="2000" b="1" dirty="0"/>
              <a:t>4. Warning of Inherent Dangers</a:t>
            </a:r>
          </a:p>
          <a:p>
            <a:pPr>
              <a:lnSpc>
                <a:spcPct val="90000"/>
              </a:lnSpc>
              <a:buFont typeface="Wingdings 2" pitchFamily="18" charset="2"/>
              <a:buNone/>
            </a:pPr>
            <a:r>
              <a:rPr lang="en-AU" sz="2000" dirty="0"/>
              <a:t>• The athlete/client must know, understand and appreciate the risks involved</a:t>
            </a:r>
          </a:p>
          <a:p>
            <a:pPr>
              <a:lnSpc>
                <a:spcPct val="90000"/>
              </a:lnSpc>
              <a:buFont typeface="Wingdings 2" pitchFamily="18" charset="2"/>
              <a:buNone/>
            </a:pPr>
            <a:r>
              <a:rPr lang="en-AU" sz="2000" dirty="0"/>
              <a:t>• Proper instructions and demonstration of skills</a:t>
            </a:r>
          </a:p>
          <a:p>
            <a:pPr>
              <a:lnSpc>
                <a:spcPct val="90000"/>
              </a:lnSpc>
              <a:buFont typeface="Wingdings 2" pitchFamily="18" charset="2"/>
              <a:buNone/>
            </a:pPr>
            <a:endParaRPr lang="en-AU" sz="2000" dirty="0"/>
          </a:p>
          <a:p>
            <a:pPr>
              <a:lnSpc>
                <a:spcPct val="90000"/>
              </a:lnSpc>
            </a:pPr>
            <a:r>
              <a:rPr lang="en-AU" sz="2000" b="1" dirty="0"/>
              <a:t>5. A Safe Environment</a:t>
            </a:r>
          </a:p>
          <a:p>
            <a:pPr>
              <a:lnSpc>
                <a:spcPct val="90000"/>
              </a:lnSpc>
              <a:buFont typeface="Wingdings 2" pitchFamily="18" charset="2"/>
              <a:buNone/>
            </a:pPr>
            <a:r>
              <a:rPr lang="en-AU" sz="2000" dirty="0"/>
              <a:t>• Detect and foresee any dangerous situations</a:t>
            </a:r>
          </a:p>
          <a:p>
            <a:pPr>
              <a:lnSpc>
                <a:spcPct val="90000"/>
              </a:lnSpc>
              <a:buFont typeface="Wingdings 2" pitchFamily="18" charset="2"/>
              <a:buNone/>
            </a:pPr>
            <a:r>
              <a:rPr lang="en-AU" sz="2000" dirty="0"/>
              <a:t>- inspection of facilities, equipment</a:t>
            </a:r>
          </a:p>
          <a:p>
            <a:pPr>
              <a:lnSpc>
                <a:spcPct val="90000"/>
              </a:lnSpc>
              <a:buFont typeface="Wingdings 2" pitchFamily="18" charset="2"/>
              <a:buNone/>
            </a:pPr>
            <a:r>
              <a:rPr lang="en-AU" sz="2000" dirty="0"/>
              <a:t>- removal of dangerous items from playing arena</a:t>
            </a:r>
          </a:p>
          <a:p>
            <a:pPr>
              <a:lnSpc>
                <a:spcPct val="90000"/>
              </a:lnSpc>
              <a:buFont typeface="Wingdings 2" pitchFamily="18" charset="2"/>
              <a:buNone/>
            </a:pPr>
            <a:r>
              <a:rPr lang="en-AU" sz="2000" dirty="0"/>
              <a:t>- climatic conditions</a:t>
            </a:r>
          </a:p>
          <a:p>
            <a:endParaRPr lang="en-AU" sz="2000" b="1" dirty="0" smtClean="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59861693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3539430"/>
          </a:xfrm>
          <a:prstGeom prst="rect">
            <a:avLst/>
          </a:prstGeom>
          <a:noFill/>
        </p:spPr>
        <p:txBody>
          <a:bodyPr wrap="square" rtlCol="0">
            <a:spAutoFit/>
          </a:bodyPr>
          <a:lstStyle/>
          <a:p>
            <a:r>
              <a:rPr lang="en-AU" sz="2400" b="1" dirty="0"/>
              <a:t>Risk </a:t>
            </a:r>
            <a:r>
              <a:rPr lang="en-AU" sz="2400" b="1" dirty="0" smtClean="0"/>
              <a:t>Management</a:t>
            </a:r>
          </a:p>
          <a:p>
            <a:r>
              <a:rPr lang="en-AU" sz="2000" b="1" dirty="0"/>
              <a:t>Prime areas for trainers to address are as </a:t>
            </a:r>
            <a:r>
              <a:rPr lang="en-AU" sz="2000" b="1" dirty="0" smtClean="0"/>
              <a:t>follows</a:t>
            </a:r>
          </a:p>
          <a:p>
            <a:endParaRPr lang="en-AU" sz="2000" b="1" dirty="0"/>
          </a:p>
          <a:p>
            <a:r>
              <a:rPr lang="en-AU" sz="2000" b="1" dirty="0"/>
              <a:t>7. Discourage violent actions</a:t>
            </a:r>
          </a:p>
          <a:p>
            <a:pPr>
              <a:buFont typeface="Wingdings 2" pitchFamily="18" charset="2"/>
              <a:buNone/>
            </a:pPr>
            <a:r>
              <a:rPr lang="en-AU" sz="2000" dirty="0"/>
              <a:t>• Inform participants that actions can lead to civil action</a:t>
            </a:r>
          </a:p>
          <a:p>
            <a:pPr>
              <a:buFont typeface="Wingdings 2" pitchFamily="18" charset="2"/>
              <a:buNone/>
            </a:pPr>
            <a:endParaRPr lang="en-AU" sz="2000" dirty="0"/>
          </a:p>
          <a:p>
            <a:r>
              <a:rPr lang="en-AU" sz="2000" b="1" dirty="0"/>
              <a:t>8. Ensure that counselling and information is available on the dangers of drug use</a:t>
            </a:r>
          </a:p>
          <a:p>
            <a:pPr>
              <a:buFont typeface="Wingdings 2" pitchFamily="18" charset="2"/>
              <a:buNone/>
            </a:pPr>
            <a:endParaRPr lang="en-AU" sz="2000" b="1" dirty="0"/>
          </a:p>
          <a:p>
            <a:r>
              <a:rPr lang="en-AU" sz="2000" b="1" dirty="0"/>
              <a:t>9. Keep up to date with current practices in fitness instruction</a:t>
            </a:r>
          </a:p>
          <a:p>
            <a:endParaRPr lang="en-AU" sz="2000" b="1" dirty="0" smtClean="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584775"/>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229708199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5235279"/>
          </a:xfrm>
          <a:prstGeom prst="rect">
            <a:avLst/>
          </a:prstGeom>
          <a:noFill/>
        </p:spPr>
        <p:txBody>
          <a:bodyPr wrap="square" rtlCol="0">
            <a:spAutoFit/>
          </a:bodyPr>
          <a:lstStyle/>
          <a:p>
            <a:r>
              <a:rPr lang="en-AU" sz="2400" b="1" dirty="0"/>
              <a:t>Risk </a:t>
            </a:r>
            <a:r>
              <a:rPr lang="en-AU" sz="2400" b="1" dirty="0" smtClean="0"/>
              <a:t>Management</a:t>
            </a:r>
          </a:p>
          <a:p>
            <a:r>
              <a:rPr lang="en-AU" sz="2000" b="1" dirty="0"/>
              <a:t>Prime areas for trainers to address are as </a:t>
            </a:r>
            <a:r>
              <a:rPr lang="en-AU" sz="2000" b="1" dirty="0" smtClean="0"/>
              <a:t>follows</a:t>
            </a:r>
          </a:p>
          <a:p>
            <a:endParaRPr lang="en-AU" sz="2000" b="1" dirty="0"/>
          </a:p>
          <a:p>
            <a:pPr>
              <a:lnSpc>
                <a:spcPct val="90000"/>
              </a:lnSpc>
            </a:pPr>
            <a:r>
              <a:rPr lang="en-AU" sz="2000" b="1" dirty="0"/>
              <a:t>10. Appropriate First Aid</a:t>
            </a:r>
          </a:p>
          <a:p>
            <a:pPr>
              <a:lnSpc>
                <a:spcPct val="90000"/>
              </a:lnSpc>
              <a:buFont typeface="Wingdings 2" pitchFamily="18" charset="2"/>
              <a:buNone/>
            </a:pPr>
            <a:r>
              <a:rPr lang="en-AU" sz="2000" dirty="0"/>
              <a:t>• Knowledge of first aid skills and procedures - certified in first aid care and CPR</a:t>
            </a:r>
          </a:p>
          <a:p>
            <a:pPr>
              <a:lnSpc>
                <a:spcPct val="90000"/>
              </a:lnSpc>
              <a:buFont typeface="Wingdings 2" pitchFamily="18" charset="2"/>
              <a:buNone/>
            </a:pPr>
            <a:r>
              <a:rPr lang="en-AU" sz="2000" dirty="0"/>
              <a:t>• Four duties in providing first aid care:-</a:t>
            </a:r>
          </a:p>
          <a:p>
            <a:pPr>
              <a:lnSpc>
                <a:spcPct val="90000"/>
              </a:lnSpc>
              <a:buFont typeface="Wingdings 2" pitchFamily="18" charset="2"/>
              <a:buNone/>
            </a:pPr>
            <a:r>
              <a:rPr lang="en-AU" sz="2000" dirty="0"/>
              <a:t>- protection from further harm</a:t>
            </a:r>
          </a:p>
          <a:p>
            <a:pPr>
              <a:lnSpc>
                <a:spcPct val="90000"/>
              </a:lnSpc>
              <a:buFont typeface="Wingdings 2" pitchFamily="18" charset="2"/>
              <a:buNone/>
            </a:pPr>
            <a:r>
              <a:rPr lang="en-AU" sz="2000" dirty="0"/>
              <a:t>- maintaining or restoring life</a:t>
            </a:r>
          </a:p>
          <a:p>
            <a:pPr>
              <a:lnSpc>
                <a:spcPct val="90000"/>
              </a:lnSpc>
              <a:buFont typeface="Wingdings 2" pitchFamily="18" charset="2"/>
              <a:buNone/>
            </a:pPr>
            <a:r>
              <a:rPr lang="en-AU" sz="2000" dirty="0"/>
              <a:t>- comforting and reassuring the injured athlete</a:t>
            </a:r>
          </a:p>
          <a:p>
            <a:pPr>
              <a:lnSpc>
                <a:spcPct val="90000"/>
              </a:lnSpc>
              <a:buFontTx/>
              <a:buChar char="-"/>
            </a:pPr>
            <a:r>
              <a:rPr lang="en-AU" sz="2000" dirty="0"/>
              <a:t>activating emergency response system</a:t>
            </a:r>
          </a:p>
          <a:p>
            <a:pPr>
              <a:lnSpc>
                <a:spcPct val="90000"/>
              </a:lnSpc>
              <a:buFontTx/>
              <a:buChar char="-"/>
            </a:pPr>
            <a:endParaRPr lang="en-AU" sz="2000" dirty="0"/>
          </a:p>
          <a:p>
            <a:pPr>
              <a:lnSpc>
                <a:spcPct val="90000"/>
              </a:lnSpc>
            </a:pPr>
            <a:r>
              <a:rPr lang="en-AU" sz="2000" b="1" dirty="0"/>
              <a:t>11. Ensure that care is taken that there can be no sexual molestation of young </a:t>
            </a:r>
            <a:r>
              <a:rPr lang="en-AU" sz="2000" b="1" dirty="0" smtClean="0"/>
              <a:t>children</a:t>
            </a:r>
          </a:p>
          <a:p>
            <a:pPr>
              <a:lnSpc>
                <a:spcPct val="90000"/>
              </a:lnSpc>
            </a:pPr>
            <a:endParaRPr lang="en-AU" sz="2000" b="1" dirty="0"/>
          </a:p>
          <a:p>
            <a:pPr>
              <a:lnSpc>
                <a:spcPct val="90000"/>
              </a:lnSpc>
            </a:pPr>
            <a:r>
              <a:rPr lang="en-AU" sz="2000" b="1" dirty="0"/>
              <a:t>12. Discourage any acts of discrimination</a:t>
            </a:r>
          </a:p>
          <a:p>
            <a:pPr>
              <a:lnSpc>
                <a:spcPct val="90000"/>
              </a:lnSpc>
            </a:pPr>
            <a:endParaRPr lang="en-AU" sz="2000" b="1" dirty="0"/>
          </a:p>
          <a:p>
            <a:endParaRPr lang="en-AU" sz="2000" b="1" dirty="0" smtClean="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251373772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4924425"/>
          </a:xfrm>
          <a:prstGeom prst="rect">
            <a:avLst/>
          </a:prstGeom>
          <a:noFill/>
        </p:spPr>
        <p:txBody>
          <a:bodyPr wrap="square" rtlCol="0">
            <a:spAutoFit/>
          </a:bodyPr>
          <a:lstStyle/>
          <a:p>
            <a:r>
              <a:rPr lang="en-AU" sz="2400" b="1" dirty="0"/>
              <a:t>Risk </a:t>
            </a:r>
            <a:r>
              <a:rPr lang="en-AU" sz="2400" b="1" dirty="0" smtClean="0"/>
              <a:t>Management</a:t>
            </a:r>
          </a:p>
          <a:p>
            <a:r>
              <a:rPr lang="en-AU" sz="2000" b="1" dirty="0"/>
              <a:t>Overtraining</a:t>
            </a:r>
          </a:p>
          <a:p>
            <a:pPr lvl="2">
              <a:lnSpc>
                <a:spcPct val="90000"/>
              </a:lnSpc>
            </a:pPr>
            <a:r>
              <a:rPr lang="en-AU" sz="2000" b="1" dirty="0" smtClean="0"/>
              <a:t>• </a:t>
            </a:r>
            <a:r>
              <a:rPr lang="en-AU" sz="2000" b="1" dirty="0"/>
              <a:t>Causes of overtraining</a:t>
            </a:r>
          </a:p>
          <a:p>
            <a:pPr lvl="2">
              <a:lnSpc>
                <a:spcPct val="90000"/>
              </a:lnSpc>
            </a:pPr>
            <a:r>
              <a:rPr lang="en-AU" sz="2000" dirty="0"/>
              <a:t>- large volumes of training</a:t>
            </a:r>
          </a:p>
          <a:p>
            <a:pPr lvl="2">
              <a:lnSpc>
                <a:spcPct val="90000"/>
              </a:lnSpc>
            </a:pPr>
            <a:r>
              <a:rPr lang="en-AU" sz="2000" dirty="0"/>
              <a:t>- intense overloading</a:t>
            </a:r>
          </a:p>
          <a:p>
            <a:pPr lvl="2">
              <a:lnSpc>
                <a:spcPct val="90000"/>
              </a:lnSpc>
            </a:pPr>
            <a:r>
              <a:rPr lang="en-AU" sz="2000" dirty="0"/>
              <a:t>- insufficient rest periods between high intensity sessions</a:t>
            </a:r>
          </a:p>
          <a:p>
            <a:pPr lvl="2">
              <a:lnSpc>
                <a:spcPct val="90000"/>
              </a:lnSpc>
            </a:pPr>
            <a:r>
              <a:rPr lang="en-AU" sz="2000" dirty="0"/>
              <a:t>- training through illness or injury</a:t>
            </a:r>
          </a:p>
          <a:p>
            <a:pPr lvl="2">
              <a:lnSpc>
                <a:spcPct val="90000"/>
              </a:lnSpc>
            </a:pPr>
            <a:r>
              <a:rPr lang="en-AU" sz="2000" dirty="0"/>
              <a:t>- inadequate diet</a:t>
            </a:r>
          </a:p>
          <a:p>
            <a:pPr lvl="2">
              <a:lnSpc>
                <a:spcPct val="90000"/>
              </a:lnSpc>
            </a:pPr>
            <a:r>
              <a:rPr lang="en-AU" sz="2000" dirty="0" smtClean="0"/>
              <a:t>- outside </a:t>
            </a:r>
            <a:r>
              <a:rPr lang="en-AU" sz="2000" dirty="0"/>
              <a:t>stress</a:t>
            </a:r>
          </a:p>
          <a:p>
            <a:pPr lvl="2">
              <a:lnSpc>
                <a:spcPct val="90000"/>
              </a:lnSpc>
            </a:pPr>
            <a:endParaRPr lang="en-AU" sz="2000" b="1" dirty="0"/>
          </a:p>
          <a:p>
            <a:pPr lvl="2">
              <a:lnSpc>
                <a:spcPct val="90000"/>
              </a:lnSpc>
            </a:pPr>
            <a:r>
              <a:rPr lang="en-AU" sz="2000" b="1" dirty="0"/>
              <a:t>• Physiological symptoms</a:t>
            </a:r>
          </a:p>
          <a:p>
            <a:pPr lvl="2">
              <a:lnSpc>
                <a:spcPct val="90000"/>
              </a:lnSpc>
            </a:pPr>
            <a:r>
              <a:rPr lang="en-AU" sz="2000" dirty="0"/>
              <a:t>- increased resting heart rate</a:t>
            </a:r>
          </a:p>
          <a:p>
            <a:pPr lvl="2">
              <a:lnSpc>
                <a:spcPct val="90000"/>
              </a:lnSpc>
            </a:pPr>
            <a:r>
              <a:rPr lang="en-AU" sz="2000" dirty="0"/>
              <a:t>- decrease in RBC count</a:t>
            </a:r>
          </a:p>
          <a:p>
            <a:pPr lvl="2">
              <a:lnSpc>
                <a:spcPct val="90000"/>
              </a:lnSpc>
            </a:pPr>
            <a:r>
              <a:rPr lang="en-AU" sz="2000" dirty="0"/>
              <a:t>- lower body weight</a:t>
            </a:r>
          </a:p>
          <a:p>
            <a:pPr lvl="2">
              <a:lnSpc>
                <a:spcPct val="90000"/>
              </a:lnSpc>
            </a:pPr>
            <a:r>
              <a:rPr lang="en-AU" sz="2000" dirty="0"/>
              <a:t>- increased resting blood pressure</a:t>
            </a:r>
          </a:p>
          <a:p>
            <a:pPr lvl="2">
              <a:lnSpc>
                <a:spcPct val="90000"/>
              </a:lnSpc>
            </a:pPr>
            <a:r>
              <a:rPr lang="en-AU" sz="2000" dirty="0"/>
              <a:t>- chronic muscle soreness</a:t>
            </a:r>
          </a:p>
          <a:p>
            <a:pPr lvl="2">
              <a:lnSpc>
                <a:spcPct val="90000"/>
              </a:lnSpc>
            </a:pPr>
            <a:r>
              <a:rPr lang="en-AU" sz="2000" dirty="0"/>
              <a:t>- decreased exercise </a:t>
            </a:r>
            <a:r>
              <a:rPr lang="en-AU" sz="2000" dirty="0" smtClean="0"/>
              <a:t>performance</a:t>
            </a:r>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292752975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4924425"/>
          </a:xfrm>
          <a:prstGeom prst="rect">
            <a:avLst/>
          </a:prstGeom>
          <a:noFill/>
        </p:spPr>
        <p:txBody>
          <a:bodyPr wrap="square" rtlCol="0">
            <a:spAutoFit/>
          </a:bodyPr>
          <a:lstStyle/>
          <a:p>
            <a:r>
              <a:rPr lang="en-AU" sz="2400" b="1" dirty="0"/>
              <a:t>Risk </a:t>
            </a:r>
            <a:r>
              <a:rPr lang="en-AU" sz="2400" b="1" dirty="0" smtClean="0"/>
              <a:t>Management</a:t>
            </a:r>
          </a:p>
          <a:p>
            <a:r>
              <a:rPr lang="en-AU" sz="2000" b="1" dirty="0"/>
              <a:t>Overtraining</a:t>
            </a:r>
          </a:p>
          <a:p>
            <a:pPr lvl="2">
              <a:lnSpc>
                <a:spcPct val="90000"/>
              </a:lnSpc>
            </a:pPr>
            <a:r>
              <a:rPr lang="en-AU" sz="2000" b="1" dirty="0"/>
              <a:t>• Psychological symptoms</a:t>
            </a:r>
          </a:p>
          <a:p>
            <a:pPr lvl="2">
              <a:lnSpc>
                <a:spcPct val="90000"/>
              </a:lnSpc>
            </a:pPr>
            <a:r>
              <a:rPr lang="en-AU" sz="2000" dirty="0"/>
              <a:t>- insomnia/disturbed sleep patterns</a:t>
            </a:r>
          </a:p>
          <a:p>
            <a:pPr lvl="2">
              <a:lnSpc>
                <a:spcPct val="90000"/>
              </a:lnSpc>
            </a:pPr>
            <a:r>
              <a:rPr lang="en-AU" sz="2000" dirty="0"/>
              <a:t>- depression</a:t>
            </a:r>
          </a:p>
          <a:p>
            <a:pPr lvl="2">
              <a:lnSpc>
                <a:spcPct val="90000"/>
              </a:lnSpc>
            </a:pPr>
            <a:r>
              <a:rPr lang="en-AU" sz="2000" dirty="0"/>
              <a:t>- decreased motivation</a:t>
            </a:r>
          </a:p>
          <a:p>
            <a:pPr lvl="2">
              <a:lnSpc>
                <a:spcPct val="90000"/>
              </a:lnSpc>
            </a:pPr>
            <a:r>
              <a:rPr lang="en-AU" sz="2000" dirty="0"/>
              <a:t>- irritability</a:t>
            </a:r>
          </a:p>
          <a:p>
            <a:pPr lvl="2">
              <a:lnSpc>
                <a:spcPct val="90000"/>
              </a:lnSpc>
            </a:pPr>
            <a:r>
              <a:rPr lang="en-AU" sz="2000" dirty="0"/>
              <a:t>- loss of appetite</a:t>
            </a:r>
          </a:p>
          <a:p>
            <a:pPr lvl="2">
              <a:lnSpc>
                <a:spcPct val="90000"/>
              </a:lnSpc>
            </a:pPr>
            <a:r>
              <a:rPr lang="en-AU" sz="2000" dirty="0"/>
              <a:t>- lack of enjoyment</a:t>
            </a:r>
          </a:p>
          <a:p>
            <a:pPr lvl="2">
              <a:lnSpc>
                <a:spcPct val="90000"/>
              </a:lnSpc>
            </a:pPr>
            <a:r>
              <a:rPr lang="en-AU" sz="2000" dirty="0"/>
              <a:t>- feeling of incomplete recovery and training being more stressful</a:t>
            </a:r>
          </a:p>
          <a:p>
            <a:pPr lvl="2">
              <a:lnSpc>
                <a:spcPct val="90000"/>
              </a:lnSpc>
            </a:pPr>
            <a:endParaRPr lang="en-AU" sz="2000" b="1" dirty="0"/>
          </a:p>
          <a:p>
            <a:pPr lvl="2">
              <a:lnSpc>
                <a:spcPct val="90000"/>
              </a:lnSpc>
            </a:pPr>
            <a:r>
              <a:rPr lang="en-AU" sz="2000" b="1" dirty="0"/>
              <a:t>• Prevention and treatment</a:t>
            </a:r>
          </a:p>
          <a:p>
            <a:pPr lvl="2">
              <a:lnSpc>
                <a:spcPct val="90000"/>
              </a:lnSpc>
            </a:pPr>
            <a:r>
              <a:rPr lang="en-AU" sz="2000" dirty="0"/>
              <a:t>- limit high intensity anaerobic sessions to three or four per week</a:t>
            </a:r>
          </a:p>
          <a:p>
            <a:pPr lvl="2">
              <a:lnSpc>
                <a:spcPct val="90000"/>
              </a:lnSpc>
            </a:pPr>
            <a:r>
              <a:rPr lang="en-AU" sz="2000" dirty="0"/>
              <a:t>- plan weekly rest days to allow restoration</a:t>
            </a:r>
          </a:p>
          <a:p>
            <a:pPr lvl="2">
              <a:lnSpc>
                <a:spcPct val="90000"/>
              </a:lnSpc>
            </a:pPr>
            <a:r>
              <a:rPr lang="en-AU" sz="2000" dirty="0"/>
              <a:t>- overload gradually</a:t>
            </a:r>
          </a:p>
          <a:p>
            <a:pPr lvl="2">
              <a:lnSpc>
                <a:spcPct val="90000"/>
              </a:lnSpc>
            </a:pPr>
            <a:r>
              <a:rPr lang="en-AU" sz="2000" dirty="0"/>
              <a:t>- cease training during illness</a:t>
            </a:r>
          </a:p>
          <a:p>
            <a:pPr lvl="2">
              <a:lnSpc>
                <a:spcPct val="90000"/>
              </a:lnSpc>
            </a:pPr>
            <a:r>
              <a:rPr lang="en-AU" sz="2000" dirty="0"/>
              <a:t>- concentrate on eating a high-carbohydrate balanced </a:t>
            </a:r>
            <a:r>
              <a:rPr lang="en-AU" sz="2000" dirty="0" smtClean="0"/>
              <a:t>diet</a:t>
            </a:r>
            <a:endParaRPr lang="en-AU" sz="2000"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584775"/>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359096788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4924425"/>
          </a:xfrm>
          <a:prstGeom prst="rect">
            <a:avLst/>
          </a:prstGeom>
          <a:noFill/>
        </p:spPr>
        <p:txBody>
          <a:bodyPr wrap="square" rtlCol="0">
            <a:spAutoFit/>
          </a:bodyPr>
          <a:lstStyle/>
          <a:p>
            <a:r>
              <a:rPr lang="en-AU" sz="2400" b="1" dirty="0"/>
              <a:t>Risk </a:t>
            </a:r>
            <a:r>
              <a:rPr lang="en-AU" sz="2400" b="1" dirty="0" smtClean="0"/>
              <a:t>Management</a:t>
            </a:r>
          </a:p>
          <a:p>
            <a:r>
              <a:rPr lang="en-AU" sz="2000" b="1" dirty="0"/>
              <a:t>The following legislations may apply to the fitness instructor:</a:t>
            </a:r>
          </a:p>
          <a:p>
            <a:endParaRPr lang="en-AU" sz="2000" b="1" dirty="0"/>
          </a:p>
          <a:p>
            <a:pPr marL="342900" indent="-342900">
              <a:buFont typeface="Arial" pitchFamily="34" charset="0"/>
              <a:buChar char="•"/>
            </a:pPr>
            <a:r>
              <a:rPr lang="en-AU" sz="2000" dirty="0"/>
              <a:t>equal opportunity</a:t>
            </a:r>
          </a:p>
          <a:p>
            <a:pPr marL="342900" indent="-342900">
              <a:buFont typeface="Arial" pitchFamily="34" charset="0"/>
              <a:buChar char="•"/>
            </a:pPr>
            <a:r>
              <a:rPr lang="en-AU" sz="2000" dirty="0"/>
              <a:t>anti –discrimination</a:t>
            </a:r>
          </a:p>
          <a:p>
            <a:pPr marL="342900" indent="-342900">
              <a:buFont typeface="Arial" pitchFamily="34" charset="0"/>
              <a:buChar char="•"/>
            </a:pPr>
            <a:r>
              <a:rPr lang="en-AU" sz="2000" dirty="0"/>
              <a:t>workers’ compensation</a:t>
            </a:r>
          </a:p>
          <a:p>
            <a:pPr marL="342900" indent="-342900">
              <a:buFont typeface="Arial" pitchFamily="34" charset="0"/>
              <a:buChar char="•"/>
            </a:pPr>
            <a:r>
              <a:rPr lang="en-AU" sz="2000" dirty="0"/>
              <a:t>gaming legislation</a:t>
            </a:r>
          </a:p>
          <a:p>
            <a:pPr marL="342900" indent="-342900">
              <a:buFont typeface="Arial" pitchFamily="34" charset="0"/>
              <a:buChar char="•"/>
            </a:pPr>
            <a:r>
              <a:rPr lang="en-AU" sz="2000" dirty="0"/>
              <a:t>trade practices</a:t>
            </a:r>
          </a:p>
          <a:p>
            <a:pPr marL="342900" indent="-342900">
              <a:buFont typeface="Arial" pitchFamily="34" charset="0"/>
              <a:buChar char="•"/>
            </a:pPr>
            <a:r>
              <a:rPr lang="en-AU" sz="2000" dirty="0"/>
              <a:t>freedom of information</a:t>
            </a:r>
          </a:p>
          <a:p>
            <a:pPr marL="342900" indent="-342900">
              <a:buFont typeface="Arial" pitchFamily="34" charset="0"/>
              <a:buChar char="•"/>
            </a:pPr>
            <a:r>
              <a:rPr lang="en-AU" sz="2000" dirty="0"/>
              <a:t>income tax assessment</a:t>
            </a:r>
          </a:p>
          <a:p>
            <a:pPr marL="342900" indent="-342900">
              <a:buFont typeface="Arial" pitchFamily="34" charset="0"/>
              <a:buChar char="•"/>
            </a:pPr>
            <a:r>
              <a:rPr lang="en-AU" sz="2000" dirty="0"/>
              <a:t>payroll tax</a:t>
            </a:r>
          </a:p>
          <a:p>
            <a:pPr marL="342900" indent="-342900">
              <a:buFont typeface="Arial" pitchFamily="34" charset="0"/>
              <a:buChar char="•"/>
            </a:pPr>
            <a:r>
              <a:rPr lang="en-AU" sz="2000" dirty="0"/>
              <a:t>harassment free sport</a:t>
            </a:r>
          </a:p>
          <a:p>
            <a:pPr marL="342900" indent="-342900">
              <a:buFont typeface="Arial" pitchFamily="34" charset="0"/>
              <a:buChar char="•"/>
            </a:pPr>
            <a:r>
              <a:rPr lang="en-AU" sz="2000" dirty="0"/>
              <a:t>child protection</a:t>
            </a:r>
          </a:p>
          <a:p>
            <a:pPr marL="342900" indent="-342900">
              <a:buFont typeface="Arial" pitchFamily="34" charset="0"/>
              <a:buChar char="•"/>
            </a:pPr>
            <a:r>
              <a:rPr lang="en-AU" sz="2000" dirty="0"/>
              <a:t>Fitness Services (Pre-paid Fees) Act 2000</a:t>
            </a:r>
          </a:p>
          <a:p>
            <a:pPr marL="342900" indent="-342900">
              <a:buFont typeface="Arial" pitchFamily="34" charset="0"/>
              <a:buChar char="•"/>
            </a:pPr>
            <a:r>
              <a:rPr lang="en-AU" sz="2000" dirty="0"/>
              <a:t>Fitness industry codes of practice</a:t>
            </a:r>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584775"/>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2486015713"/>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3847207"/>
          </a:xfrm>
          <a:prstGeom prst="rect">
            <a:avLst/>
          </a:prstGeom>
          <a:noFill/>
        </p:spPr>
        <p:txBody>
          <a:bodyPr wrap="square" rtlCol="0">
            <a:spAutoFit/>
          </a:bodyPr>
          <a:lstStyle/>
          <a:p>
            <a:r>
              <a:rPr lang="en-AU" sz="2400" b="1" dirty="0" smtClean="0"/>
              <a:t>Fitness Australia Code of Ethics</a:t>
            </a:r>
          </a:p>
          <a:p>
            <a:pPr marL="342900" indent="-342900">
              <a:buFont typeface="Arial" pitchFamily="34" charset="0"/>
              <a:buChar char="•"/>
            </a:pPr>
            <a:r>
              <a:rPr lang="en-AU" sz="2000" dirty="0" smtClean="0"/>
              <a:t>The </a:t>
            </a:r>
            <a:r>
              <a:rPr lang="en-AU" sz="2000" dirty="0"/>
              <a:t>ethos of the fitness industry professions and their practice requires its members to discharge their duties and responsibilities, at all times, in a manner which  professionally, ethically, and morally compromises no individual with whom they have professional contact, irrespective of that person’s position, situation or condition in society.</a:t>
            </a:r>
          </a:p>
          <a:p>
            <a:pPr marL="342900" indent="-342900">
              <a:buFont typeface="Arial" pitchFamily="34" charset="0"/>
              <a:buChar char="•"/>
            </a:pPr>
            <a:endParaRPr lang="en-AU" sz="2000" dirty="0"/>
          </a:p>
          <a:p>
            <a:pPr marL="342900" indent="-342900">
              <a:buFont typeface="Arial" pitchFamily="34" charset="0"/>
              <a:buChar char="•"/>
            </a:pPr>
            <a:r>
              <a:rPr lang="en-AU" sz="2000" dirty="0"/>
              <a:t>The Code of Ethics is founded on honesty, veracity, confidentiality, justice, respect and autonomy.</a:t>
            </a:r>
          </a:p>
          <a:p>
            <a:pPr marL="342900" indent="-342900">
              <a:buFont typeface="Arial" pitchFamily="34" charset="0"/>
              <a:buChar char="•"/>
            </a:pPr>
            <a:endParaRPr lang="en-AU" sz="2000" dirty="0"/>
          </a:p>
          <a:p>
            <a:pPr marL="342900" indent="-342900">
              <a:buFont typeface="Arial" pitchFamily="34" charset="0"/>
              <a:buChar char="•"/>
            </a:pPr>
            <a:r>
              <a:rPr lang="en-AU" sz="2000" dirty="0"/>
              <a:t>The Code of Ethics is intended to act as a clear guide to all fitness industry professionals in their professional practice.</a:t>
            </a:r>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55307255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5355312"/>
          </a:xfrm>
          <a:prstGeom prst="rect">
            <a:avLst/>
          </a:prstGeom>
          <a:noFill/>
        </p:spPr>
        <p:txBody>
          <a:bodyPr wrap="square" rtlCol="0">
            <a:spAutoFit/>
          </a:bodyPr>
          <a:lstStyle/>
          <a:p>
            <a:r>
              <a:rPr lang="en-AU" sz="2400" b="1" dirty="0"/>
              <a:t>Relationships </a:t>
            </a:r>
            <a:r>
              <a:rPr lang="en-AU" sz="2400" b="1" dirty="0" smtClean="0"/>
              <a:t>with, and </a:t>
            </a:r>
            <a:r>
              <a:rPr lang="en-AU" sz="2400" b="1" dirty="0"/>
              <a:t>Responsibilities to Clients </a:t>
            </a:r>
            <a:endParaRPr lang="en-AU" sz="2400" b="1" dirty="0" smtClean="0"/>
          </a:p>
          <a:p>
            <a:pPr marL="342900" indent="-342900">
              <a:buFont typeface="Arial" pitchFamily="34" charset="0"/>
              <a:buChar char="•"/>
            </a:pPr>
            <a:r>
              <a:rPr lang="en-AU" sz="2000" dirty="0"/>
              <a:t>Confidentiality</a:t>
            </a:r>
          </a:p>
          <a:p>
            <a:pPr marL="342900" indent="-342900">
              <a:buFont typeface="Arial" pitchFamily="34" charset="0"/>
              <a:buChar char="•"/>
            </a:pPr>
            <a:r>
              <a:rPr lang="en-AU" sz="2000" dirty="0"/>
              <a:t>Personal Relationships</a:t>
            </a:r>
          </a:p>
          <a:p>
            <a:pPr marL="342900" indent="-342900">
              <a:buFont typeface="Arial" pitchFamily="34" charset="0"/>
              <a:buChar char="•"/>
            </a:pPr>
            <a:r>
              <a:rPr lang="en-AU" sz="2000" dirty="0"/>
              <a:t>Respecting Client’s </a:t>
            </a:r>
            <a:r>
              <a:rPr lang="en-AU" sz="2000" dirty="0" smtClean="0"/>
              <a:t>Rights</a:t>
            </a:r>
          </a:p>
          <a:p>
            <a:endParaRPr lang="en-AU" sz="2000" b="1" dirty="0"/>
          </a:p>
          <a:p>
            <a:r>
              <a:rPr lang="en-AU" sz="2000" b="1" dirty="0"/>
              <a:t>Professional </a:t>
            </a:r>
            <a:r>
              <a:rPr lang="en-AU" sz="2000" b="1" dirty="0" smtClean="0"/>
              <a:t>Integrity</a:t>
            </a:r>
          </a:p>
          <a:p>
            <a:pPr marL="342900" indent="-342900">
              <a:buFont typeface="Arial" pitchFamily="34" charset="0"/>
              <a:buChar char="•"/>
            </a:pPr>
            <a:r>
              <a:rPr lang="en-AU" sz="2000" dirty="0"/>
              <a:t>Advertising</a:t>
            </a:r>
          </a:p>
          <a:p>
            <a:pPr marL="342900" indent="-342900">
              <a:buFont typeface="Arial" pitchFamily="34" charset="0"/>
              <a:buChar char="•"/>
            </a:pPr>
            <a:r>
              <a:rPr lang="en-AU" sz="2000" dirty="0"/>
              <a:t>Discrimination</a:t>
            </a:r>
          </a:p>
          <a:p>
            <a:pPr marL="342900" indent="-342900">
              <a:buFont typeface="Arial" pitchFamily="34" charset="0"/>
              <a:buChar char="•"/>
            </a:pPr>
            <a:r>
              <a:rPr lang="en-AU" sz="2000" dirty="0"/>
              <a:t>Personal Abuse of Alcohol or Other </a:t>
            </a:r>
            <a:r>
              <a:rPr lang="en-AU" sz="2000" dirty="0" smtClean="0"/>
              <a:t>Drugs</a:t>
            </a:r>
          </a:p>
          <a:p>
            <a:pPr marL="342900" indent="-342900">
              <a:buFont typeface="Arial" pitchFamily="34" charset="0"/>
              <a:buChar char="•"/>
            </a:pPr>
            <a:r>
              <a:rPr lang="en-US" sz="2000" dirty="0"/>
              <a:t>Loyalty</a:t>
            </a:r>
          </a:p>
          <a:p>
            <a:pPr marL="342900" indent="-342900">
              <a:buFont typeface="Arial" pitchFamily="34" charset="0"/>
              <a:buChar char="•"/>
            </a:pPr>
            <a:r>
              <a:rPr lang="en-US" sz="2000" dirty="0"/>
              <a:t>Public Comment</a:t>
            </a:r>
          </a:p>
          <a:p>
            <a:pPr marL="342900" indent="-342900">
              <a:buFont typeface="Arial" pitchFamily="34" charset="0"/>
              <a:buChar char="•"/>
            </a:pPr>
            <a:r>
              <a:rPr lang="en-US" sz="2000" dirty="0"/>
              <a:t>Working Relationships</a:t>
            </a:r>
          </a:p>
          <a:p>
            <a:pPr marL="342900" indent="-342900">
              <a:buFont typeface="Arial" pitchFamily="34" charset="0"/>
              <a:buChar char="•"/>
            </a:pPr>
            <a:r>
              <a:rPr lang="en-US" sz="2000" dirty="0"/>
              <a:t>Professional Development</a:t>
            </a:r>
          </a:p>
          <a:p>
            <a:pPr marL="342900" indent="-342900">
              <a:buFont typeface="Arial" pitchFamily="34" charset="0"/>
              <a:buChar char="•"/>
            </a:pPr>
            <a:r>
              <a:rPr lang="en-US" sz="2000" dirty="0"/>
              <a:t>Research</a:t>
            </a:r>
          </a:p>
          <a:p>
            <a:endParaRPr lang="en-AU" sz="2000" dirty="0"/>
          </a:p>
          <a:p>
            <a:endParaRPr lang="en-AU" sz="2000" b="1" dirty="0" smtClean="0"/>
          </a:p>
          <a:p>
            <a:endParaRPr lang="en-AU" sz="2000"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 name="TextBox 13"/>
          <p:cNvSpPr txBox="1"/>
          <p:nvPr/>
        </p:nvSpPr>
        <p:spPr>
          <a:xfrm>
            <a:off x="4427984" y="4423752"/>
            <a:ext cx="4320480" cy="2677656"/>
          </a:xfrm>
          <a:prstGeom prst="rect">
            <a:avLst/>
          </a:prstGeom>
          <a:noFill/>
        </p:spPr>
        <p:txBody>
          <a:bodyPr wrap="square" rtlCol="0">
            <a:spAutoFit/>
          </a:bodyPr>
          <a:lstStyle/>
          <a:p>
            <a:r>
              <a:rPr lang="en-AU" sz="2000" b="1" dirty="0" smtClean="0"/>
              <a:t>Professional Standards</a:t>
            </a:r>
          </a:p>
          <a:p>
            <a:pPr marL="342900" indent="-342900">
              <a:buFont typeface="Arial" pitchFamily="34" charset="0"/>
              <a:buChar char="•"/>
            </a:pPr>
            <a:r>
              <a:rPr lang="en-AU" sz="2000" dirty="0" smtClean="0"/>
              <a:t>Competence</a:t>
            </a:r>
            <a:endParaRPr lang="en-AU" sz="2000" dirty="0"/>
          </a:p>
          <a:p>
            <a:pPr marL="342900" indent="-342900">
              <a:buFont typeface="Arial" pitchFamily="34" charset="0"/>
              <a:buChar char="•"/>
            </a:pPr>
            <a:r>
              <a:rPr lang="en-AU" sz="2000" dirty="0"/>
              <a:t>Referral of Clients</a:t>
            </a:r>
          </a:p>
          <a:p>
            <a:pPr marL="342900" indent="-342900">
              <a:buFont typeface="Arial" pitchFamily="34" charset="0"/>
              <a:buChar char="•"/>
            </a:pPr>
            <a:r>
              <a:rPr lang="en-AU" sz="2000" dirty="0"/>
              <a:t>Keeping Records of Clients</a:t>
            </a:r>
          </a:p>
          <a:p>
            <a:endParaRPr lang="en-AU" sz="2400" b="1" dirty="0" smtClean="0"/>
          </a:p>
          <a:p>
            <a:endParaRPr lang="en-AU" sz="2000" dirty="0"/>
          </a:p>
          <a:p>
            <a:endParaRPr lang="en-AU" sz="2000" b="1" dirty="0" smtClean="0"/>
          </a:p>
          <a:p>
            <a:endParaRPr lang="en-AU" sz="2000" dirty="0"/>
          </a:p>
        </p:txBody>
      </p:sp>
      <p:pic>
        <p:nvPicPr>
          <p:cNvPr id="16" name="Picture 15"/>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200489529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5386090"/>
          </a:xfrm>
          <a:prstGeom prst="rect">
            <a:avLst/>
          </a:prstGeom>
          <a:noFill/>
        </p:spPr>
        <p:txBody>
          <a:bodyPr wrap="square" rtlCol="0">
            <a:spAutoFit/>
          </a:bodyPr>
          <a:lstStyle/>
          <a:p>
            <a:r>
              <a:rPr lang="en-AU" sz="2400" b="1" dirty="0"/>
              <a:t>Sport and Recreation </a:t>
            </a:r>
            <a:r>
              <a:rPr lang="en-AU" sz="2400" b="1" dirty="0" smtClean="0"/>
              <a:t>Law</a:t>
            </a:r>
          </a:p>
          <a:p>
            <a:r>
              <a:rPr lang="en-AU" sz="2000" b="1" dirty="0"/>
              <a:t>Sex Discrimination Act: </a:t>
            </a:r>
            <a:r>
              <a:rPr lang="en-AU" sz="2000" dirty="0"/>
              <a:t>An Act relating to discrimination on the ground of sex, marital status, pregnancy, potential pregnancy or family responsibilities or involving sexual harassment</a:t>
            </a:r>
          </a:p>
          <a:p>
            <a:endParaRPr lang="en-AU" sz="2000" dirty="0"/>
          </a:p>
          <a:p>
            <a:r>
              <a:rPr lang="en-AU" sz="2000" b="1" dirty="0"/>
              <a:t>Disability Discrimination Act: </a:t>
            </a:r>
            <a:r>
              <a:rPr lang="en-AU" sz="2000" dirty="0"/>
              <a:t>The main objective of the act is to eliminate discrimination against persons on the ground of disability in the areas of work, accommodation, education, access to premises, clubs and sport.</a:t>
            </a:r>
          </a:p>
          <a:p>
            <a:endParaRPr lang="en-AU" sz="2000" dirty="0"/>
          </a:p>
          <a:p>
            <a:r>
              <a:rPr lang="en-AU" sz="2000" b="1" dirty="0"/>
              <a:t>Racial Discrimination Act: </a:t>
            </a:r>
            <a:r>
              <a:rPr lang="en-AU" sz="2000" dirty="0"/>
              <a:t>An Act relating to the elimination of racial and other discrimination.</a:t>
            </a:r>
          </a:p>
          <a:p>
            <a:endParaRPr lang="en-AU" sz="2000" dirty="0"/>
          </a:p>
          <a:p>
            <a:r>
              <a:rPr lang="en-AU" sz="2000" b="1" dirty="0"/>
              <a:t>Equal Opportunity Act: </a:t>
            </a:r>
            <a:r>
              <a:rPr lang="en-AU" sz="2000" dirty="0"/>
              <a:t>to promote recognition and acceptance of</a:t>
            </a:r>
          </a:p>
          <a:p>
            <a:r>
              <a:rPr lang="en-AU" sz="2000" dirty="0" smtClean="0"/>
              <a:t>everyone's </a:t>
            </a:r>
            <a:r>
              <a:rPr lang="en-AU" sz="2000" dirty="0"/>
              <a:t>right to equality of opportunity;</a:t>
            </a:r>
          </a:p>
          <a:p>
            <a:endParaRPr lang="en-AU" sz="2000" dirty="0"/>
          </a:p>
          <a:p>
            <a:endParaRPr lang="en-AU" sz="2000" b="1" dirty="0" smtClean="0"/>
          </a:p>
          <a:p>
            <a:endParaRPr lang="en-AU" sz="2000"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19838727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3570208"/>
          </a:xfrm>
          <a:prstGeom prst="rect">
            <a:avLst/>
          </a:prstGeom>
          <a:noFill/>
        </p:spPr>
        <p:txBody>
          <a:bodyPr wrap="square" rtlCol="0">
            <a:spAutoFit/>
          </a:bodyPr>
          <a:lstStyle/>
          <a:p>
            <a:r>
              <a:rPr lang="en-AU" sz="2400" b="1" dirty="0" smtClean="0"/>
              <a:t>Objectives</a:t>
            </a:r>
          </a:p>
          <a:p>
            <a:endParaRPr lang="en-AU" sz="2000" b="1" dirty="0"/>
          </a:p>
          <a:p>
            <a:pPr marL="342900" indent="-342900">
              <a:lnSpc>
                <a:spcPct val="90000"/>
              </a:lnSpc>
              <a:buFont typeface="Arial" pitchFamily="34" charset="0"/>
              <a:buChar char="•"/>
            </a:pPr>
            <a:r>
              <a:rPr lang="en-AU" sz="2000" dirty="0" smtClean="0"/>
              <a:t>Secure </a:t>
            </a:r>
            <a:r>
              <a:rPr lang="en-AU" sz="2000" dirty="0"/>
              <a:t>the safety and health of person at work</a:t>
            </a:r>
          </a:p>
          <a:p>
            <a:pPr marL="342900" indent="-342900">
              <a:lnSpc>
                <a:spcPct val="90000"/>
              </a:lnSpc>
              <a:buFont typeface="Arial" pitchFamily="34" charset="0"/>
              <a:buChar char="•"/>
            </a:pPr>
            <a:endParaRPr lang="en-AU" sz="2000" dirty="0"/>
          </a:p>
          <a:p>
            <a:pPr marL="342900" indent="-342900">
              <a:lnSpc>
                <a:spcPct val="90000"/>
              </a:lnSpc>
              <a:buFont typeface="Arial" pitchFamily="34" charset="0"/>
              <a:buChar char="•"/>
            </a:pPr>
            <a:r>
              <a:rPr lang="en-AU" sz="2000" dirty="0" smtClean="0"/>
              <a:t>Protect </a:t>
            </a:r>
            <a:r>
              <a:rPr lang="en-AU" sz="2000" dirty="0"/>
              <a:t>persons at work other than employees</a:t>
            </a:r>
          </a:p>
          <a:p>
            <a:pPr marL="342900" indent="-342900">
              <a:lnSpc>
                <a:spcPct val="90000"/>
              </a:lnSpc>
              <a:buFont typeface="Arial" pitchFamily="34" charset="0"/>
              <a:buChar char="•"/>
            </a:pPr>
            <a:endParaRPr lang="en-AU" sz="2000" dirty="0"/>
          </a:p>
          <a:p>
            <a:pPr marL="342900" indent="-342900">
              <a:lnSpc>
                <a:spcPct val="90000"/>
              </a:lnSpc>
              <a:buFont typeface="Arial" pitchFamily="34" charset="0"/>
              <a:buChar char="•"/>
            </a:pPr>
            <a:r>
              <a:rPr lang="en-AU" sz="2000" dirty="0" smtClean="0"/>
              <a:t>Promote </a:t>
            </a:r>
            <a:r>
              <a:rPr lang="en-AU" sz="2000" dirty="0"/>
              <a:t>an appropriate and suitable environment for persons at work (physiological &amp; psychological needs)</a:t>
            </a:r>
          </a:p>
          <a:p>
            <a:pPr marL="342900" indent="-342900">
              <a:lnSpc>
                <a:spcPct val="90000"/>
              </a:lnSpc>
              <a:buFont typeface="Arial" pitchFamily="34" charset="0"/>
              <a:buChar char="•"/>
            </a:pPr>
            <a:endParaRPr lang="en-AU" sz="2000" dirty="0"/>
          </a:p>
          <a:p>
            <a:pPr marL="342900" indent="-342900">
              <a:lnSpc>
                <a:spcPct val="90000"/>
              </a:lnSpc>
              <a:buFont typeface="Arial" pitchFamily="34" charset="0"/>
              <a:buChar char="•"/>
            </a:pPr>
            <a:r>
              <a:rPr lang="en-AU" sz="2000" dirty="0" smtClean="0"/>
              <a:t>enable </a:t>
            </a:r>
            <a:r>
              <a:rPr lang="en-AU" sz="2000" dirty="0"/>
              <a:t>previous legislation to be replaced by regulations and approved industry codes of practice to enhance safety and health</a:t>
            </a:r>
          </a:p>
          <a:p>
            <a:endParaRPr lang="en-AU" sz="2000" b="1"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584775"/>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47537533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4708981"/>
          </a:xfrm>
          <a:prstGeom prst="rect">
            <a:avLst/>
          </a:prstGeom>
          <a:noFill/>
        </p:spPr>
        <p:txBody>
          <a:bodyPr wrap="square" rtlCol="0">
            <a:spAutoFit/>
          </a:bodyPr>
          <a:lstStyle/>
          <a:p>
            <a:r>
              <a:rPr lang="en-AU" sz="2400" b="1" dirty="0"/>
              <a:t>Sport and Recreation </a:t>
            </a:r>
            <a:r>
              <a:rPr lang="en-AU" sz="2400" b="1" dirty="0" smtClean="0"/>
              <a:t>Law</a:t>
            </a:r>
          </a:p>
          <a:p>
            <a:r>
              <a:rPr lang="en-AU" sz="2000" b="1" dirty="0"/>
              <a:t>Fitness Professionals need to familiarize themselves with the following requirements:</a:t>
            </a:r>
          </a:p>
          <a:p>
            <a:endParaRPr lang="en-AU" sz="2000" b="1" dirty="0"/>
          </a:p>
          <a:p>
            <a:pPr marL="285750" indent="-285750">
              <a:buFont typeface="Arial" pitchFamily="34" charset="0"/>
              <a:buChar char="•"/>
            </a:pPr>
            <a:r>
              <a:rPr lang="en-AU" dirty="0"/>
              <a:t>Registration Requirements</a:t>
            </a:r>
          </a:p>
          <a:p>
            <a:pPr marL="742950" lvl="1" indent="-285750">
              <a:buFont typeface="Arial" pitchFamily="34" charset="0"/>
              <a:buChar char="•"/>
            </a:pPr>
            <a:r>
              <a:rPr lang="en-AU" dirty="0"/>
              <a:t>(Fitness Australia, Working with children..</a:t>
            </a:r>
            <a:r>
              <a:rPr lang="en-AU" dirty="0" err="1"/>
              <a:t>etc</a:t>
            </a:r>
            <a:r>
              <a:rPr lang="en-AU" dirty="0"/>
              <a:t>.)</a:t>
            </a:r>
          </a:p>
          <a:p>
            <a:pPr marL="285750" indent="-285750">
              <a:buFont typeface="Arial" pitchFamily="34" charset="0"/>
              <a:buChar char="•"/>
            </a:pPr>
            <a:r>
              <a:rPr lang="en-AU" dirty="0"/>
              <a:t>Insurance </a:t>
            </a:r>
          </a:p>
          <a:p>
            <a:pPr marL="742950" lvl="1" indent="-285750">
              <a:buFont typeface="Arial" pitchFamily="34" charset="0"/>
              <a:buChar char="•"/>
            </a:pPr>
            <a:r>
              <a:rPr lang="en-AU" dirty="0"/>
              <a:t>(Public Liability, Professional Indemnity, Building / contents…</a:t>
            </a:r>
            <a:r>
              <a:rPr lang="en-AU" dirty="0" err="1"/>
              <a:t>etc</a:t>
            </a:r>
            <a:r>
              <a:rPr lang="en-AU" dirty="0"/>
              <a:t>)</a:t>
            </a:r>
          </a:p>
          <a:p>
            <a:pPr marL="285750" indent="-285750">
              <a:buFont typeface="Arial" pitchFamily="34" charset="0"/>
              <a:buChar char="•"/>
            </a:pPr>
            <a:r>
              <a:rPr lang="en-AU" dirty="0"/>
              <a:t>Incident Documentation</a:t>
            </a:r>
          </a:p>
          <a:p>
            <a:pPr marL="742950" lvl="1" indent="-285750">
              <a:buFont typeface="Arial" pitchFamily="34" charset="0"/>
              <a:buChar char="•"/>
            </a:pPr>
            <a:r>
              <a:rPr lang="en-AU" dirty="0"/>
              <a:t>(workplace injuries – staff and clients)</a:t>
            </a:r>
          </a:p>
          <a:p>
            <a:pPr marL="285750" indent="-285750">
              <a:buFont typeface="Arial" pitchFamily="34" charset="0"/>
              <a:buChar char="•"/>
            </a:pPr>
            <a:r>
              <a:rPr lang="en-AU" dirty="0"/>
              <a:t>Privacy Act</a:t>
            </a:r>
          </a:p>
          <a:p>
            <a:pPr marL="742950" lvl="1" indent="-285750">
              <a:buFont typeface="Arial" pitchFamily="34" charset="0"/>
              <a:buChar char="•"/>
            </a:pPr>
            <a:r>
              <a:rPr lang="en-AU" dirty="0"/>
              <a:t>(client records, sensitive information..</a:t>
            </a:r>
            <a:r>
              <a:rPr lang="en-AU" dirty="0" err="1"/>
              <a:t>etc</a:t>
            </a:r>
            <a:r>
              <a:rPr lang="en-AU" dirty="0"/>
              <a:t>)</a:t>
            </a:r>
          </a:p>
          <a:p>
            <a:pPr marL="285750" indent="-285750">
              <a:buFont typeface="Arial" pitchFamily="34" charset="0"/>
              <a:buChar char="•"/>
            </a:pPr>
            <a:r>
              <a:rPr lang="en-AU" dirty="0"/>
              <a:t>Copyright Laws</a:t>
            </a:r>
          </a:p>
          <a:p>
            <a:pPr marL="742950" lvl="1" indent="-285750">
              <a:buFont typeface="Arial" pitchFamily="34" charset="0"/>
              <a:buChar char="•"/>
            </a:pPr>
            <a:r>
              <a:rPr lang="en-AU" dirty="0"/>
              <a:t>(use of music for fitness classes)</a:t>
            </a:r>
          </a:p>
          <a:p>
            <a:pPr marL="285750" indent="-285750">
              <a:buFont typeface="Arial" pitchFamily="34" charset="0"/>
              <a:buChar char="•"/>
            </a:pPr>
            <a:r>
              <a:rPr lang="en-AU" dirty="0"/>
              <a:t>Mandatory Reporting</a:t>
            </a:r>
          </a:p>
          <a:p>
            <a:pPr marL="742950" lvl="1" indent="-285750">
              <a:buFont typeface="Arial" pitchFamily="34" charset="0"/>
              <a:buChar char="•"/>
            </a:pPr>
            <a:r>
              <a:rPr lang="en-AU" dirty="0"/>
              <a:t>(especially in the case of minors</a:t>
            </a:r>
            <a:r>
              <a:rPr lang="en-AU" dirty="0" smtClean="0"/>
              <a:t>)</a:t>
            </a:r>
            <a:endParaRPr lang="en-AU" sz="1600"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398609182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4893647"/>
          </a:xfrm>
          <a:prstGeom prst="rect">
            <a:avLst/>
          </a:prstGeom>
          <a:noFill/>
        </p:spPr>
        <p:txBody>
          <a:bodyPr wrap="square" rtlCol="0">
            <a:spAutoFit/>
          </a:bodyPr>
          <a:lstStyle/>
          <a:p>
            <a:r>
              <a:rPr lang="en-AU" sz="2400" b="1" dirty="0" smtClean="0"/>
              <a:t>Consent</a:t>
            </a:r>
            <a:br>
              <a:rPr lang="en-AU" sz="2400" b="1" dirty="0" smtClean="0"/>
            </a:br>
            <a:endParaRPr lang="en-AU" sz="2400" b="1" dirty="0" smtClean="0"/>
          </a:p>
          <a:p>
            <a:pPr marL="342900" indent="-342900">
              <a:buFont typeface="Arial" pitchFamily="34" charset="0"/>
              <a:buChar char="•"/>
            </a:pPr>
            <a:r>
              <a:rPr lang="en-AU" sz="2400" dirty="0" smtClean="0"/>
              <a:t>May </a:t>
            </a:r>
            <a:r>
              <a:rPr lang="en-AU" sz="2400" dirty="0"/>
              <a:t>be express or implied. </a:t>
            </a:r>
          </a:p>
          <a:p>
            <a:pPr marL="342900" indent="-342900">
              <a:buFont typeface="Arial" pitchFamily="34" charset="0"/>
              <a:buChar char="•"/>
            </a:pPr>
            <a:r>
              <a:rPr lang="en-AU" sz="2400" dirty="0"/>
              <a:t>Express consent is when a party actually states in some way, either verbally or in writing, that it is okay for an act that would normally be an assault to occur. For example, a karate instructor may ask a student to direct a kick or a punch at her. </a:t>
            </a:r>
          </a:p>
          <a:p>
            <a:pPr marL="342900" indent="-342900">
              <a:buFont typeface="Arial" pitchFamily="34" charset="0"/>
              <a:buChar char="•"/>
            </a:pPr>
            <a:r>
              <a:rPr lang="en-AU" sz="2400" dirty="0"/>
              <a:t>Implied consent is deemed to occur when participating in sports that are by their nature ‘rough’ and a person is deemed to given their implied consent to ‘assaults’ such as tackles that have taken place in a rugby league or soccer match within the rules of the game.</a:t>
            </a:r>
          </a:p>
          <a:p>
            <a:r>
              <a:rPr lang="en-AU" sz="2400" b="1" dirty="0" smtClean="0"/>
              <a:t> </a:t>
            </a:r>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3795165727"/>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4154984"/>
          </a:xfrm>
          <a:prstGeom prst="rect">
            <a:avLst/>
          </a:prstGeom>
          <a:noFill/>
        </p:spPr>
        <p:txBody>
          <a:bodyPr wrap="square" rtlCol="0">
            <a:spAutoFit/>
          </a:bodyPr>
          <a:lstStyle/>
          <a:p>
            <a:r>
              <a:rPr lang="en-AU" sz="2400" b="1" dirty="0" smtClean="0"/>
              <a:t>Doping</a:t>
            </a:r>
            <a:br>
              <a:rPr lang="en-AU" sz="2400" b="1" dirty="0" smtClean="0"/>
            </a:br>
            <a:endParaRPr lang="en-AU" sz="2400" b="1" dirty="0" smtClean="0"/>
          </a:p>
          <a:p>
            <a:pPr marL="342900" indent="-342900">
              <a:buFont typeface="Arial" pitchFamily="34" charset="0"/>
              <a:buChar char="•"/>
            </a:pPr>
            <a:r>
              <a:rPr lang="en-AU" sz="3200" dirty="0"/>
              <a:t>Commonly used to describe the process of using banned substances to improve athletic performance. For example, a sprinter may take steroids to make their muscles bigger so they can run faster. </a:t>
            </a:r>
          </a:p>
          <a:p>
            <a:r>
              <a:rPr lang="en-AU" sz="3200" dirty="0" smtClean="0"/>
              <a:t>.</a:t>
            </a:r>
          </a:p>
          <a:p>
            <a:r>
              <a:rPr lang="en-AU" sz="2400" b="1" dirty="0" smtClean="0"/>
              <a:t> </a:t>
            </a:r>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25170636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4154984"/>
          </a:xfrm>
          <a:prstGeom prst="rect">
            <a:avLst/>
          </a:prstGeom>
          <a:noFill/>
        </p:spPr>
        <p:txBody>
          <a:bodyPr wrap="square" rtlCol="0">
            <a:spAutoFit/>
          </a:bodyPr>
          <a:lstStyle/>
          <a:p>
            <a:r>
              <a:rPr lang="en-AU" sz="2400" b="1" dirty="0" smtClean="0"/>
              <a:t>Drug Testing</a:t>
            </a:r>
            <a:br>
              <a:rPr lang="en-AU" sz="2400" b="1" dirty="0" smtClean="0"/>
            </a:br>
            <a:endParaRPr lang="en-AU" sz="2400" b="1" dirty="0" smtClean="0"/>
          </a:p>
          <a:p>
            <a:pPr marL="342900" indent="-342900">
              <a:buFont typeface="Arial" pitchFamily="34" charset="0"/>
              <a:buChar char="•"/>
            </a:pPr>
            <a:r>
              <a:rPr lang="en-AU" sz="2000" dirty="0"/>
              <a:t>An athlete may be asked to give a sample for testing in or out of competition. </a:t>
            </a:r>
          </a:p>
          <a:p>
            <a:pPr marL="342900" indent="-342900">
              <a:buFont typeface="Arial" pitchFamily="34" charset="0"/>
              <a:buChar char="•"/>
            </a:pPr>
            <a:r>
              <a:rPr lang="en-AU" sz="2000" dirty="0"/>
              <a:t>This is typically a urine sample, which is then split into an ‘A’ and ‘B’ sample. </a:t>
            </a:r>
          </a:p>
          <a:p>
            <a:pPr marL="342900" indent="-342900">
              <a:buFont typeface="Arial" pitchFamily="34" charset="0"/>
              <a:buChar char="•"/>
            </a:pPr>
            <a:r>
              <a:rPr lang="en-AU" sz="2000" dirty="0"/>
              <a:t>If the ‘A’ tests positive for a banned substance (a substance on the WADA Code list of banned substances), then the athlete may request that the ‘B’ sample also be tested to ensure a consistent result. </a:t>
            </a:r>
          </a:p>
          <a:p>
            <a:pPr marL="342900" indent="-342900">
              <a:buFont typeface="Arial" pitchFamily="34" charset="0"/>
              <a:buChar char="•"/>
            </a:pPr>
            <a:r>
              <a:rPr lang="en-AU" sz="2000" dirty="0"/>
              <a:t>If these samples are both positive, sanctions, which may range from fines to life bans from the sport, apply! </a:t>
            </a:r>
          </a:p>
          <a:p>
            <a:endParaRPr lang="en-AU" sz="3200" dirty="0" smtClean="0"/>
          </a:p>
          <a:p>
            <a:r>
              <a:rPr lang="en-AU" sz="2400" b="1" dirty="0" smtClean="0"/>
              <a:t> </a:t>
            </a:r>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1879563105"/>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3785652"/>
          </a:xfrm>
          <a:prstGeom prst="rect">
            <a:avLst/>
          </a:prstGeom>
          <a:noFill/>
        </p:spPr>
        <p:txBody>
          <a:bodyPr wrap="square" rtlCol="0">
            <a:spAutoFit/>
          </a:bodyPr>
          <a:lstStyle/>
          <a:p>
            <a:r>
              <a:rPr lang="en-AU" sz="2400" b="1" dirty="0" smtClean="0"/>
              <a:t>Assault </a:t>
            </a:r>
          </a:p>
          <a:p>
            <a:pPr marL="342900" indent="-342900">
              <a:buFont typeface="Arial" pitchFamily="34" charset="0"/>
              <a:buChar char="•"/>
            </a:pPr>
            <a:r>
              <a:rPr lang="en-AU" sz="2000" dirty="0"/>
              <a:t>Section 245 of the </a:t>
            </a:r>
            <a:r>
              <a:rPr lang="en-AU" sz="2000" i="1" dirty="0"/>
              <a:t>Criminal Code Act 1899</a:t>
            </a:r>
            <a:r>
              <a:rPr lang="en-AU" sz="2000" dirty="0"/>
              <a:t> (Qld). </a:t>
            </a:r>
          </a:p>
          <a:p>
            <a:pPr marL="342900" indent="-342900">
              <a:buFont typeface="Arial" pitchFamily="34" charset="0"/>
              <a:buChar char="•"/>
            </a:pPr>
            <a:r>
              <a:rPr lang="en-AU" sz="2000" dirty="0"/>
              <a:t>May occur in two ways: (a) threatened or attempted application of force, which is accompanied by behaviour that makes the victim believe the threat may be carried out, such as making a throat-slitting gesture and then picking up a knife and walking towards the person; </a:t>
            </a:r>
          </a:p>
          <a:p>
            <a:pPr marL="342900" indent="-342900">
              <a:buFont typeface="Arial" pitchFamily="34" charset="0"/>
              <a:buChar char="•"/>
            </a:pPr>
            <a:r>
              <a:rPr lang="en-AU" sz="2000" dirty="0"/>
              <a:t>(b) actual application of force to the victim without the victim’s express or implied consent, such as punching a person in the nose in a shop because they pushed in line.</a:t>
            </a:r>
          </a:p>
          <a:p>
            <a:endParaRPr lang="en-AU" sz="3200" dirty="0" smtClean="0"/>
          </a:p>
          <a:p>
            <a:r>
              <a:rPr lang="en-AU" sz="2400" b="1" dirty="0" smtClean="0"/>
              <a:t> </a:t>
            </a:r>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584775"/>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4114656495"/>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3662541"/>
          </a:xfrm>
          <a:prstGeom prst="rect">
            <a:avLst/>
          </a:prstGeom>
          <a:noFill/>
        </p:spPr>
        <p:txBody>
          <a:bodyPr wrap="square" rtlCol="0">
            <a:spAutoFit/>
          </a:bodyPr>
          <a:lstStyle/>
          <a:p>
            <a:r>
              <a:rPr lang="en-AU" sz="2400" b="1" dirty="0" smtClean="0"/>
              <a:t>Acts Committed On A Sporting Field May Attract Both Civil And Criminal Consequences! </a:t>
            </a:r>
          </a:p>
          <a:p>
            <a:endParaRPr lang="en-AU" sz="2400" b="1" dirty="0"/>
          </a:p>
          <a:p>
            <a:pPr marL="342900" indent="-342900">
              <a:buFont typeface="Arial" pitchFamily="34" charset="0"/>
              <a:buChar char="•"/>
            </a:pPr>
            <a:r>
              <a:rPr lang="en-AU" sz="2000" dirty="0"/>
              <a:t>An act may result in a criminal charge for assault; for example, the police may take action against the offender for the act. </a:t>
            </a:r>
          </a:p>
          <a:p>
            <a:pPr marL="342900" indent="-342900">
              <a:buFont typeface="Arial" pitchFamily="34" charset="0"/>
              <a:buChar char="•"/>
            </a:pPr>
            <a:r>
              <a:rPr lang="en-AU" sz="2000" dirty="0"/>
              <a:t>In addition, the victim may pursue a civil claim against the offender for injuries/damages resulting from the act; this may result in the offender having to pay compensation to the injured party. </a:t>
            </a:r>
          </a:p>
          <a:p>
            <a:pPr marL="342900" indent="-342900">
              <a:buFont typeface="Arial" pitchFamily="34" charset="0"/>
              <a:buChar char="•"/>
            </a:pPr>
            <a:r>
              <a:rPr lang="en-AU" sz="2000" dirty="0"/>
              <a:t>For example if a cricket player intentionally hits a fielder with his bat, he has committed a criminal act of assault. The fielder may sue for civil damages for suffered when the bat broke his four front teeth</a:t>
            </a:r>
            <a:r>
              <a:rPr lang="en-AU" sz="2000" dirty="0" smtClean="0"/>
              <a:t>.</a:t>
            </a:r>
            <a:endParaRPr lang="en-AU" sz="2400" b="1" dirty="0" smtClean="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584775"/>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2178034181"/>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3662541"/>
          </a:xfrm>
          <a:prstGeom prst="rect">
            <a:avLst/>
          </a:prstGeom>
          <a:noFill/>
        </p:spPr>
        <p:txBody>
          <a:bodyPr wrap="square" rtlCol="0">
            <a:spAutoFit/>
          </a:bodyPr>
          <a:lstStyle/>
          <a:p>
            <a:r>
              <a:rPr lang="en-AU" sz="2400" b="1" dirty="0" smtClean="0"/>
              <a:t>Acts Committed On A Sporting Field May Attract Both Civil And Criminal Consequences! </a:t>
            </a:r>
          </a:p>
          <a:p>
            <a:endParaRPr lang="en-AU" sz="2400" b="1" dirty="0"/>
          </a:p>
          <a:p>
            <a:pPr marL="342900" indent="-342900">
              <a:buFont typeface="Arial" pitchFamily="34" charset="0"/>
              <a:buChar char="•"/>
            </a:pPr>
            <a:r>
              <a:rPr lang="en-AU" sz="2000" dirty="0"/>
              <a:t>An act may result in a criminal charge for assault; for example, the police may take action against the offender for the act. </a:t>
            </a:r>
          </a:p>
          <a:p>
            <a:pPr marL="342900" indent="-342900">
              <a:buFont typeface="Arial" pitchFamily="34" charset="0"/>
              <a:buChar char="•"/>
            </a:pPr>
            <a:r>
              <a:rPr lang="en-AU" sz="2000" dirty="0"/>
              <a:t>In addition, the victim may pursue a civil claim against the offender for injuries/damages resulting from the act; this may result in the offender having to pay compensation to the injured party. </a:t>
            </a:r>
          </a:p>
          <a:p>
            <a:pPr marL="342900" indent="-342900">
              <a:buFont typeface="Arial" pitchFamily="34" charset="0"/>
              <a:buChar char="•"/>
            </a:pPr>
            <a:r>
              <a:rPr lang="en-AU" sz="2000" dirty="0"/>
              <a:t>For example if a cricket player intentionally hits a fielder with his bat, he has committed a criminal act of assault. The fielder may sue for civil damages for suffered when the bat broke his four front teeth</a:t>
            </a:r>
            <a:r>
              <a:rPr lang="en-AU" sz="2000" dirty="0" smtClean="0"/>
              <a:t>.</a:t>
            </a:r>
            <a:endParaRPr lang="en-AU" sz="2400" b="1" dirty="0" smtClean="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179557508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3970318"/>
          </a:xfrm>
          <a:prstGeom prst="rect">
            <a:avLst/>
          </a:prstGeom>
          <a:noFill/>
        </p:spPr>
        <p:txBody>
          <a:bodyPr wrap="square" rtlCol="0">
            <a:spAutoFit/>
          </a:bodyPr>
          <a:lstStyle/>
          <a:p>
            <a:r>
              <a:rPr lang="en-AU" sz="2400" b="1" dirty="0"/>
              <a:t>How To Become A Registered Fitness Professional</a:t>
            </a:r>
            <a:br>
              <a:rPr lang="en-AU" sz="2400" b="1" dirty="0"/>
            </a:br>
            <a:endParaRPr lang="en-AU" sz="2400" b="1" dirty="0"/>
          </a:p>
          <a:p>
            <a:pPr marL="342900" indent="-342900">
              <a:buFont typeface="Arial" pitchFamily="34" charset="0"/>
              <a:buChar char="•"/>
            </a:pPr>
            <a:r>
              <a:rPr lang="en-US" sz="2000" dirty="0"/>
              <a:t>The fitness industry offers a wide variety of extremely rewarding career paths. What other industry can give you the opportunity to keep fit and active, plus get paid for it?</a:t>
            </a:r>
          </a:p>
          <a:p>
            <a:pPr marL="342900" indent="-342900">
              <a:buFont typeface="Arial" pitchFamily="34" charset="0"/>
              <a:buChar char="•"/>
            </a:pPr>
            <a:r>
              <a:rPr lang="en-US" sz="2000" dirty="0"/>
              <a:t>If interacting with a broad cross section of the community, providing a valuable service, plus promoting a healthy and active lifestyle are where you see your career heading, the fitness industry is for you.</a:t>
            </a:r>
            <a:br>
              <a:rPr lang="en-US" sz="2000" dirty="0"/>
            </a:br>
            <a:r>
              <a:rPr lang="en-US" sz="2000" dirty="0"/>
              <a:t/>
            </a:r>
            <a:br>
              <a:rPr lang="en-US" sz="2000" dirty="0"/>
            </a:br>
            <a:r>
              <a:rPr lang="en-US" sz="2000" dirty="0">
                <a:sym typeface="Wingdings" pitchFamily="2" charset="2"/>
              </a:rPr>
              <a:t> </a:t>
            </a:r>
            <a:r>
              <a:rPr lang="en-US" sz="2000" dirty="0"/>
              <a:t>To become a Fitness Professional there are a number of steps to follow and pre-requisites to meet.</a:t>
            </a:r>
            <a:br>
              <a:rPr lang="en-US" sz="2000" dirty="0"/>
            </a:br>
            <a:endParaRPr lang="en-AU" sz="2400" b="1" dirty="0" smtClean="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327893732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4647426"/>
          </a:xfrm>
          <a:prstGeom prst="rect">
            <a:avLst/>
          </a:prstGeom>
          <a:noFill/>
        </p:spPr>
        <p:txBody>
          <a:bodyPr wrap="square" rtlCol="0">
            <a:spAutoFit/>
          </a:bodyPr>
          <a:lstStyle/>
          <a:p>
            <a:r>
              <a:rPr lang="en-AU" sz="2400" b="1" dirty="0"/>
              <a:t>How To Become A Registered Fitness Professional</a:t>
            </a:r>
            <a:br>
              <a:rPr lang="en-AU" sz="2400" b="1" dirty="0"/>
            </a:br>
            <a:r>
              <a:rPr lang="en-US" sz="2800" b="1" dirty="0" smtClean="0"/>
              <a:t>Step 1</a:t>
            </a:r>
          </a:p>
          <a:p>
            <a:endParaRPr lang="en-US" sz="2000" dirty="0" smtClean="0"/>
          </a:p>
          <a:p>
            <a:pPr marL="342900" indent="-342900">
              <a:buFont typeface="Arial" pitchFamily="34" charset="0"/>
              <a:buChar char="•"/>
            </a:pPr>
            <a:r>
              <a:rPr lang="en-US" sz="2000" dirty="0" smtClean="0"/>
              <a:t>Initially </a:t>
            </a:r>
            <a:r>
              <a:rPr lang="en-US" sz="2000" dirty="0"/>
              <a:t>you must complete an accredited course. Across Australia the minimum requirement is a Certificate III in Fitness, with an option to complete a more advanced Certificate IV in Fitness. Completing a Certificate IV course will allow you to register at a higher level and work with more </a:t>
            </a:r>
            <a:r>
              <a:rPr lang="en-US" sz="2000" dirty="0" err="1"/>
              <a:t>specialised</a:t>
            </a:r>
            <a:r>
              <a:rPr lang="en-US" sz="2000" dirty="0"/>
              <a:t> target groups in the community.</a:t>
            </a:r>
            <a:br>
              <a:rPr lang="en-US" sz="2000" dirty="0"/>
            </a:br>
            <a:endParaRPr lang="en-US" sz="2000" dirty="0"/>
          </a:p>
          <a:p>
            <a:pPr marL="342900" indent="-342900">
              <a:buFont typeface="Arial" pitchFamily="34" charset="0"/>
              <a:buChar char="•"/>
            </a:pPr>
            <a:r>
              <a:rPr lang="en-US" sz="2000" dirty="0"/>
              <a:t>During your course you will cover a set criteria of study units with assessments occurring throughout the course. At the completion of the course you will have attained a Certificate III or Certificate IV Statement of attainment.</a:t>
            </a:r>
            <a:br>
              <a:rPr lang="en-US" sz="2000" dirty="0"/>
            </a:br>
            <a:endParaRPr lang="en-AU" sz="2400" b="1" dirty="0" smtClean="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584775"/>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120056614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4401205"/>
          </a:xfrm>
          <a:prstGeom prst="rect">
            <a:avLst/>
          </a:prstGeom>
          <a:noFill/>
        </p:spPr>
        <p:txBody>
          <a:bodyPr wrap="square" rtlCol="0">
            <a:spAutoFit/>
          </a:bodyPr>
          <a:lstStyle/>
          <a:p>
            <a:r>
              <a:rPr lang="en-AU" sz="2400" b="1" dirty="0" smtClean="0"/>
              <a:t>How To Become A Registered Fitness Professional</a:t>
            </a:r>
            <a:br>
              <a:rPr lang="en-AU" sz="2400" b="1" dirty="0" smtClean="0"/>
            </a:br>
            <a:r>
              <a:rPr lang="en-AU" sz="2000" b="1" dirty="0"/>
              <a:t>Step 2</a:t>
            </a:r>
            <a:r>
              <a:rPr lang="en-AU" sz="2800" b="1" dirty="0"/>
              <a:t/>
            </a:r>
            <a:br>
              <a:rPr lang="en-AU" sz="2800" b="1" dirty="0"/>
            </a:br>
            <a:r>
              <a:rPr lang="en-AU" dirty="0" smtClean="0"/>
              <a:t>In </a:t>
            </a:r>
            <a:r>
              <a:rPr lang="en-AU" dirty="0"/>
              <a:t>addition to completing the required Fitness Professional course you will need to complete A (level 2)First Aid Course. The first aid course that you participate in must meet the relevant </a:t>
            </a:r>
            <a:r>
              <a:rPr lang="en-AU" dirty="0" smtClean="0"/>
              <a:t>work cover </a:t>
            </a:r>
            <a:r>
              <a:rPr lang="en-AU" dirty="0"/>
              <a:t>requirements in your state. The first aid qualification will have to be kept current throughout your career usually coming up for renewal every 3 years</a:t>
            </a:r>
            <a:r>
              <a:rPr lang="en-AU" dirty="0" smtClean="0"/>
              <a:t>.</a:t>
            </a:r>
          </a:p>
          <a:p>
            <a:endParaRPr lang="en-AU" dirty="0"/>
          </a:p>
          <a:p>
            <a:r>
              <a:rPr lang="en-AU" sz="2000" b="1" dirty="0"/>
              <a:t>Step 3</a:t>
            </a:r>
            <a:br>
              <a:rPr lang="en-AU" sz="2000" b="1" dirty="0"/>
            </a:br>
            <a:r>
              <a:rPr lang="en-AU" dirty="0" smtClean="0"/>
              <a:t>After </a:t>
            </a:r>
            <a:r>
              <a:rPr lang="en-AU" dirty="0"/>
              <a:t>you have successfully completed the required courses and passed all assessments you are then eligible to register with Fitness Australia. (Send in all relevant statements of attainment or certificates with the registration form that can be downloaded from the website) Registration is national and Fitness Australia registration is the only nationally recognised fitness professional accreditation in Australia. Fitness Australia registration is valid for 2 years.</a:t>
            </a:r>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584775"/>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41164326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4278094"/>
          </a:xfrm>
          <a:prstGeom prst="rect">
            <a:avLst/>
          </a:prstGeom>
          <a:noFill/>
        </p:spPr>
        <p:txBody>
          <a:bodyPr wrap="square" rtlCol="0">
            <a:spAutoFit/>
          </a:bodyPr>
          <a:lstStyle/>
          <a:p>
            <a:pPr marL="342900" indent="-342900">
              <a:buFont typeface="Arial" pitchFamily="34" charset="0"/>
              <a:buChar char="•"/>
            </a:pPr>
            <a:endParaRPr lang="en-US" sz="2400" dirty="0" smtClean="0">
              <a:cs typeface="Arial" charset="0"/>
            </a:endParaRPr>
          </a:p>
          <a:p>
            <a:pPr marL="342900" indent="-342900">
              <a:buFont typeface="Arial" pitchFamily="34" charset="0"/>
              <a:buChar char="•"/>
            </a:pPr>
            <a:endParaRPr lang="en-US" sz="2400" dirty="0">
              <a:cs typeface="Arial" charset="0"/>
            </a:endParaRPr>
          </a:p>
          <a:p>
            <a:pPr marL="342900" indent="-342900">
              <a:buFont typeface="Arial" pitchFamily="34" charset="0"/>
              <a:buChar char="•"/>
            </a:pPr>
            <a:r>
              <a:rPr lang="en-US" sz="2400" dirty="0" smtClean="0">
                <a:cs typeface="Arial" charset="0"/>
              </a:rPr>
              <a:t>270 million accidents</a:t>
            </a:r>
          </a:p>
          <a:p>
            <a:pPr marL="342900" indent="-342900" eaLnBrk="0" hangingPunct="0">
              <a:lnSpc>
                <a:spcPct val="250000"/>
              </a:lnSpc>
              <a:buFont typeface="Arial" pitchFamily="34" charset="0"/>
              <a:buChar char="•"/>
            </a:pPr>
            <a:r>
              <a:rPr lang="en-US" sz="2400" dirty="0" smtClean="0">
                <a:cs typeface="Arial" charset="0"/>
              </a:rPr>
              <a:t>2 </a:t>
            </a:r>
            <a:r>
              <a:rPr lang="en-US" sz="2400" dirty="0">
                <a:cs typeface="Arial" charset="0"/>
              </a:rPr>
              <a:t>million work-related </a:t>
            </a:r>
            <a:r>
              <a:rPr lang="en-US" sz="2400" dirty="0" smtClean="0">
                <a:cs typeface="Arial" charset="0"/>
              </a:rPr>
              <a:t>deaths</a:t>
            </a:r>
          </a:p>
          <a:p>
            <a:pPr marL="342900" indent="-342900" eaLnBrk="0" hangingPunct="0">
              <a:lnSpc>
                <a:spcPct val="250000"/>
              </a:lnSpc>
              <a:buFont typeface="Arial" pitchFamily="34" charset="0"/>
              <a:buChar char="•"/>
            </a:pPr>
            <a:r>
              <a:rPr lang="en-US" sz="2400" dirty="0" smtClean="0">
                <a:cs typeface="Arial" charset="0"/>
              </a:rPr>
              <a:t>160 </a:t>
            </a:r>
            <a:r>
              <a:rPr lang="en-US" sz="2400" dirty="0">
                <a:cs typeface="Arial" charset="0"/>
              </a:rPr>
              <a:t>million work related </a:t>
            </a:r>
            <a:r>
              <a:rPr lang="en-US" sz="2400" dirty="0" smtClean="0">
                <a:cs typeface="Arial" charset="0"/>
              </a:rPr>
              <a:t>diseases</a:t>
            </a:r>
          </a:p>
          <a:p>
            <a:pPr marL="342900" indent="-342900" eaLnBrk="0" hangingPunct="0">
              <a:lnSpc>
                <a:spcPct val="250000"/>
              </a:lnSpc>
              <a:buFont typeface="Arial" pitchFamily="34" charset="0"/>
              <a:buChar char="•"/>
            </a:pPr>
            <a:r>
              <a:rPr lang="en-US" sz="2400" dirty="0" smtClean="0">
                <a:cs typeface="Arial" charset="0"/>
              </a:rPr>
              <a:t>4</a:t>
            </a:r>
            <a:r>
              <a:rPr lang="en-US" sz="2400" dirty="0">
                <a:cs typeface="Arial" charset="0"/>
              </a:rPr>
              <a:t>% of gross domestic product is lost</a:t>
            </a:r>
          </a:p>
          <a:p>
            <a:endParaRPr lang="en-AU" sz="2000" b="1"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4" descr="b3092gym%20acciden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92782" y="2198052"/>
            <a:ext cx="3275012" cy="2173288"/>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p:cNvPicPr/>
          <p:nvPr/>
        </p:nvPicPr>
        <p:blipFill>
          <a:blip r:embed="rId4">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50823665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2308324"/>
          </a:xfrm>
          <a:prstGeom prst="rect">
            <a:avLst/>
          </a:prstGeom>
          <a:noFill/>
        </p:spPr>
        <p:txBody>
          <a:bodyPr wrap="square" rtlCol="0">
            <a:spAutoFit/>
          </a:bodyPr>
          <a:lstStyle/>
          <a:p>
            <a:r>
              <a:rPr lang="en-AU" sz="2400" b="1" dirty="0" smtClean="0"/>
              <a:t>How To Become A Registered Fitness Professional</a:t>
            </a:r>
            <a:br>
              <a:rPr lang="en-AU" sz="2400" b="1" dirty="0" smtClean="0"/>
            </a:br>
            <a:r>
              <a:rPr lang="en-AU" sz="2000" b="1" dirty="0"/>
              <a:t>Step 4</a:t>
            </a:r>
            <a:br>
              <a:rPr lang="en-AU" sz="2000" b="1" dirty="0"/>
            </a:br>
            <a:endParaRPr lang="en-AU" sz="2000" b="1" dirty="0"/>
          </a:p>
          <a:p>
            <a:pPr marL="342900" indent="-342900">
              <a:buFont typeface="Arial" pitchFamily="34" charset="0"/>
              <a:buChar char="•"/>
            </a:pPr>
            <a:r>
              <a:rPr lang="en-AU" sz="2000" dirty="0"/>
              <a:t>Registration is renewable every 2 years. During this 2-year registration period every registered professional must collect 18 Continuing Education Credits (CECs) from accredited course providers. </a:t>
            </a:r>
          </a:p>
          <a:p>
            <a:pPr marL="342900" indent="-342900">
              <a:buFont typeface="Arial" pitchFamily="34" charset="0"/>
              <a:buChar char="•"/>
            </a:pPr>
            <a:r>
              <a:rPr lang="en-AU" sz="2000" dirty="0"/>
              <a:t>There are a variety of ways to earn these CEC points…</a:t>
            </a:r>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7" y="6093296"/>
            <a:ext cx="5198026" cy="584775"/>
          </a:xfrm>
          <a:prstGeom prst="rect">
            <a:avLst/>
          </a:prstGeom>
        </p:spPr>
        <p:txBody>
          <a:bodyPr wrap="none">
            <a:spAutoFit/>
          </a:bodyPr>
          <a:lstStyle/>
          <a:p>
            <a:pPr algn="ctr"/>
            <a:r>
              <a:rPr lang="en-AU" sz="3200" b="1" dirty="0" smtClean="0">
                <a:solidFill>
                  <a:schemeClr val="accent6">
                    <a:lumMod val="75000"/>
                  </a:schemeClr>
                </a:solidFill>
                <a:latin typeface="Arial" pitchFamily="34" charset="0"/>
                <a:cs typeface="Arial" pitchFamily="34" charset="0"/>
              </a:rPr>
              <a:t>www.globalfitness.edu.au</a:t>
            </a: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14200285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4795159"/>
          </a:xfrm>
          <a:prstGeom prst="rect">
            <a:avLst/>
          </a:prstGeom>
          <a:noFill/>
        </p:spPr>
        <p:txBody>
          <a:bodyPr wrap="square" rtlCol="0">
            <a:spAutoFit/>
          </a:bodyPr>
          <a:lstStyle/>
          <a:p>
            <a:r>
              <a:rPr lang="en-US" sz="2400" b="1" dirty="0"/>
              <a:t>Types of injuries / </a:t>
            </a:r>
            <a:r>
              <a:rPr lang="en-US" sz="2400" b="1" dirty="0" smtClean="0"/>
              <a:t>incidents</a:t>
            </a:r>
          </a:p>
          <a:p>
            <a:endParaRPr lang="en-US" sz="2400" b="1" dirty="0">
              <a:cs typeface="Arial" charset="0"/>
            </a:endParaRPr>
          </a:p>
          <a:p>
            <a:pPr>
              <a:lnSpc>
                <a:spcPct val="90000"/>
              </a:lnSpc>
              <a:buFont typeface="Wingdings 2" pitchFamily="18" charset="2"/>
              <a:buNone/>
            </a:pPr>
            <a:r>
              <a:rPr lang="en-US" sz="1600" dirty="0"/>
              <a:t>The owners of the premises (often the Local Authority or Council) have a duty of care to their visitors</a:t>
            </a:r>
            <a:r>
              <a:rPr lang="en-US" sz="1600" dirty="0" smtClean="0"/>
              <a:t>.</a:t>
            </a:r>
          </a:p>
          <a:p>
            <a:pPr>
              <a:lnSpc>
                <a:spcPct val="90000"/>
              </a:lnSpc>
              <a:buFont typeface="Wingdings 2" pitchFamily="18" charset="2"/>
              <a:buNone/>
            </a:pPr>
            <a:endParaRPr lang="en-US" sz="1600" dirty="0"/>
          </a:p>
          <a:p>
            <a:pPr>
              <a:lnSpc>
                <a:spcPct val="90000"/>
              </a:lnSpc>
              <a:buFont typeface="Wingdings 2" pitchFamily="18" charset="2"/>
              <a:buNone/>
            </a:pPr>
            <a:r>
              <a:rPr lang="en-US" sz="1600" dirty="0" smtClean="0"/>
              <a:t>If </a:t>
            </a:r>
            <a:r>
              <a:rPr lang="en-US" sz="1600" dirty="0"/>
              <a:t>an accident happens as a result of their negligence it is very likely the injured victim can make a claim for personal injury compensation</a:t>
            </a:r>
            <a:r>
              <a:rPr lang="en-US" sz="1600" dirty="0" smtClean="0"/>
              <a:t>.</a:t>
            </a:r>
          </a:p>
          <a:p>
            <a:pPr>
              <a:lnSpc>
                <a:spcPct val="90000"/>
              </a:lnSpc>
              <a:buFont typeface="Wingdings 2" pitchFamily="18" charset="2"/>
              <a:buNone/>
            </a:pPr>
            <a:endParaRPr lang="en-US" sz="1600" b="1" dirty="0"/>
          </a:p>
          <a:p>
            <a:pPr>
              <a:lnSpc>
                <a:spcPct val="90000"/>
              </a:lnSpc>
              <a:buFont typeface="Wingdings 2" pitchFamily="18" charset="2"/>
              <a:buNone/>
            </a:pPr>
            <a:r>
              <a:rPr lang="en-US" sz="1600" b="1" dirty="0"/>
              <a:t>Some of the most common accident claims are:</a:t>
            </a:r>
            <a:endParaRPr lang="en-US" sz="1600" dirty="0"/>
          </a:p>
          <a:p>
            <a:pPr marL="285750" indent="-285750">
              <a:lnSpc>
                <a:spcPct val="90000"/>
              </a:lnSpc>
              <a:buFont typeface="Arial" pitchFamily="34" charset="0"/>
              <a:buChar char="•"/>
            </a:pPr>
            <a:r>
              <a:rPr lang="en-US" sz="1600" dirty="0"/>
              <a:t>Slips, Trips &amp; Falls on uneven surfaces. </a:t>
            </a:r>
          </a:p>
          <a:p>
            <a:pPr marL="285750" indent="-285750">
              <a:lnSpc>
                <a:spcPct val="90000"/>
              </a:lnSpc>
              <a:buFont typeface="Arial" pitchFamily="34" charset="0"/>
              <a:buChar char="•"/>
            </a:pPr>
            <a:r>
              <a:rPr lang="en-US" sz="1600" dirty="0"/>
              <a:t>Accidents in Swimming Pools, such as slips in wet areas with no warning signs or incidents in areas left unsupervised by a Lifeguard. </a:t>
            </a:r>
          </a:p>
          <a:p>
            <a:pPr marL="285750" indent="-285750">
              <a:lnSpc>
                <a:spcPct val="90000"/>
              </a:lnSpc>
              <a:buFont typeface="Arial" pitchFamily="34" charset="0"/>
              <a:buChar char="•"/>
            </a:pPr>
            <a:r>
              <a:rPr lang="en-US" sz="1600" dirty="0"/>
              <a:t>Injury following a slip in Showers or Changing Area. </a:t>
            </a:r>
          </a:p>
          <a:p>
            <a:pPr marL="285750" indent="-285750">
              <a:lnSpc>
                <a:spcPct val="90000"/>
              </a:lnSpc>
              <a:buFont typeface="Arial" pitchFamily="34" charset="0"/>
              <a:buChar char="•"/>
            </a:pPr>
            <a:r>
              <a:rPr lang="en-US" sz="1600" dirty="0"/>
              <a:t>Gym injuries on faulty or dangerous equipment. </a:t>
            </a:r>
          </a:p>
          <a:p>
            <a:pPr marL="285750" indent="-285750">
              <a:lnSpc>
                <a:spcPct val="90000"/>
              </a:lnSpc>
              <a:buFont typeface="Arial" pitchFamily="34" charset="0"/>
              <a:buChar char="•"/>
            </a:pPr>
            <a:r>
              <a:rPr lang="en-US" sz="1600" dirty="0"/>
              <a:t>Accidents that occur when no instruction or induction how to use gym equipment has been given. </a:t>
            </a:r>
          </a:p>
          <a:p>
            <a:pPr marL="285750" indent="-285750">
              <a:lnSpc>
                <a:spcPct val="90000"/>
              </a:lnSpc>
              <a:buFont typeface="Arial" pitchFamily="34" charset="0"/>
              <a:buChar char="•"/>
            </a:pPr>
            <a:r>
              <a:rPr lang="en-US" sz="1600" dirty="0"/>
              <a:t>Accidents in Gyms on treadmills and running machines. </a:t>
            </a:r>
          </a:p>
          <a:p>
            <a:pPr>
              <a:lnSpc>
                <a:spcPct val="90000"/>
              </a:lnSpc>
              <a:buFont typeface="Wingdings 2" pitchFamily="18" charset="2"/>
              <a:buNone/>
            </a:pPr>
            <a:endParaRPr lang="en-US" sz="2400" b="1" dirty="0"/>
          </a:p>
          <a:p>
            <a:endParaRPr lang="en-AU" sz="2000" b="1"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19755365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7368" y="1700808"/>
            <a:ext cx="6469265" cy="45232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3">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1101840"/>
          </a:xfrm>
          <a:prstGeom prst="rect">
            <a:avLst/>
          </a:prstGeom>
          <a:noFill/>
        </p:spPr>
        <p:txBody>
          <a:bodyPr wrap="square" rtlCol="0">
            <a:spAutoFit/>
          </a:bodyPr>
          <a:lstStyle/>
          <a:p>
            <a:r>
              <a:rPr lang="en-US" sz="2400" b="1" dirty="0" smtClean="0"/>
              <a:t>Accident Statistic – By Industry</a:t>
            </a:r>
          </a:p>
          <a:p>
            <a:pPr>
              <a:lnSpc>
                <a:spcPct val="90000"/>
              </a:lnSpc>
              <a:buFont typeface="Wingdings 2" pitchFamily="18" charset="2"/>
              <a:buNone/>
            </a:pPr>
            <a:endParaRPr lang="en-US" sz="2400" b="1" dirty="0"/>
          </a:p>
          <a:p>
            <a:endParaRPr lang="en-AU" sz="2000" b="1"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4">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114712355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4327338"/>
          </a:xfrm>
          <a:prstGeom prst="rect">
            <a:avLst/>
          </a:prstGeom>
          <a:noFill/>
        </p:spPr>
        <p:txBody>
          <a:bodyPr wrap="square" rtlCol="0">
            <a:spAutoFit/>
          </a:bodyPr>
          <a:lstStyle/>
          <a:p>
            <a:r>
              <a:rPr lang="en-US" sz="2400" b="1" dirty="0" smtClean="0"/>
              <a:t>Gym Accidents</a:t>
            </a:r>
          </a:p>
          <a:p>
            <a:pPr>
              <a:lnSpc>
                <a:spcPct val="80000"/>
              </a:lnSpc>
              <a:buFont typeface="Wingdings 2" pitchFamily="18" charset="2"/>
              <a:buNone/>
            </a:pPr>
            <a:endParaRPr lang="en-US" sz="2400" dirty="0" smtClean="0"/>
          </a:p>
          <a:p>
            <a:pPr>
              <a:lnSpc>
                <a:spcPct val="80000"/>
              </a:lnSpc>
              <a:buFont typeface="Wingdings 2" pitchFamily="18" charset="2"/>
              <a:buNone/>
            </a:pPr>
            <a:r>
              <a:rPr lang="en-US" sz="2000" dirty="0" smtClean="0"/>
              <a:t>With </a:t>
            </a:r>
            <a:r>
              <a:rPr lang="en-US" sz="2000" dirty="0"/>
              <a:t>the increase in leisure time more and more people are going to the gym.</a:t>
            </a:r>
          </a:p>
          <a:p>
            <a:pPr>
              <a:lnSpc>
                <a:spcPct val="80000"/>
              </a:lnSpc>
              <a:buFont typeface="Wingdings 2" pitchFamily="18" charset="2"/>
              <a:buNone/>
            </a:pPr>
            <a:endParaRPr lang="en-US" sz="2000" dirty="0"/>
          </a:p>
          <a:p>
            <a:pPr>
              <a:lnSpc>
                <a:spcPct val="80000"/>
              </a:lnSpc>
              <a:buFont typeface="Wingdings 2" pitchFamily="18" charset="2"/>
              <a:buNone/>
            </a:pPr>
            <a:r>
              <a:rPr lang="en-US" sz="2000" dirty="0" smtClean="0"/>
              <a:t>This </a:t>
            </a:r>
            <a:r>
              <a:rPr lang="en-US" sz="2000" dirty="0"/>
              <a:t>has led to a big increase in accidents occurring at the gym. </a:t>
            </a:r>
          </a:p>
          <a:p>
            <a:pPr>
              <a:lnSpc>
                <a:spcPct val="80000"/>
              </a:lnSpc>
              <a:buFont typeface="Wingdings 2" pitchFamily="18" charset="2"/>
              <a:buNone/>
            </a:pPr>
            <a:endParaRPr lang="en-US" sz="2000" dirty="0"/>
          </a:p>
          <a:p>
            <a:pPr>
              <a:lnSpc>
                <a:spcPct val="80000"/>
              </a:lnSpc>
              <a:buFont typeface="Wingdings 2" pitchFamily="18" charset="2"/>
              <a:buNone/>
            </a:pPr>
            <a:r>
              <a:rPr lang="en-US" sz="2000" dirty="0"/>
              <a:t>One area is supervision within a planned class activity. This could be an over ambitious trainer pushing you beyond your limits with a disastrous consequence. </a:t>
            </a:r>
          </a:p>
          <a:p>
            <a:pPr>
              <a:lnSpc>
                <a:spcPct val="80000"/>
              </a:lnSpc>
              <a:buFont typeface="Wingdings 2" pitchFamily="18" charset="2"/>
              <a:buNone/>
            </a:pPr>
            <a:endParaRPr lang="en-US" sz="2000" dirty="0"/>
          </a:p>
          <a:p>
            <a:pPr>
              <a:lnSpc>
                <a:spcPct val="80000"/>
              </a:lnSpc>
              <a:buFont typeface="Wingdings 2" pitchFamily="18" charset="2"/>
              <a:buNone/>
            </a:pPr>
            <a:r>
              <a:rPr lang="en-US" sz="2000" dirty="0"/>
              <a:t>Equipment failure is another area where many people are getting injured using poorly maintained equipment.</a:t>
            </a:r>
            <a:br>
              <a:rPr lang="en-US" sz="2000" dirty="0"/>
            </a:br>
            <a:endParaRPr lang="en-US" sz="2000" dirty="0"/>
          </a:p>
          <a:p>
            <a:pPr>
              <a:lnSpc>
                <a:spcPct val="80000"/>
              </a:lnSpc>
              <a:buFont typeface="Wingdings 2" pitchFamily="18" charset="2"/>
              <a:buNone/>
            </a:pPr>
            <a:r>
              <a:rPr lang="en-US" sz="2000" dirty="0"/>
              <a:t>Inappropriate flooring leading to slips and trips is another area of concern. </a:t>
            </a:r>
          </a:p>
          <a:p>
            <a:endParaRPr lang="en-US" sz="2000" b="1" dirty="0" smtClean="0"/>
          </a:p>
          <a:p>
            <a:endParaRPr lang="en-AU" sz="2000" b="1"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38692622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5386090"/>
          </a:xfrm>
          <a:prstGeom prst="rect">
            <a:avLst/>
          </a:prstGeom>
          <a:noFill/>
        </p:spPr>
        <p:txBody>
          <a:bodyPr wrap="square" rtlCol="0">
            <a:spAutoFit/>
          </a:bodyPr>
          <a:lstStyle/>
          <a:p>
            <a:r>
              <a:rPr lang="en-US" sz="2400" b="1" dirty="0"/>
              <a:t>Occupational Health &amp; Safety</a:t>
            </a:r>
            <a:endParaRPr lang="en-US" sz="2400" b="1" dirty="0" smtClean="0"/>
          </a:p>
          <a:p>
            <a:endParaRPr lang="en-AU" sz="2000" dirty="0" smtClean="0"/>
          </a:p>
          <a:p>
            <a:r>
              <a:rPr lang="en-AU" sz="2000" dirty="0" smtClean="0"/>
              <a:t>For </a:t>
            </a:r>
            <a:r>
              <a:rPr lang="en-AU" sz="2000" dirty="0"/>
              <a:t>all employees in a fitness industry environment, it is imperative that they have a thorough knowledge and understanding of the Occupational health and Safety issues in that workplace.</a:t>
            </a:r>
          </a:p>
          <a:p>
            <a:endParaRPr lang="en-AU" sz="2000" dirty="0"/>
          </a:p>
          <a:p>
            <a:r>
              <a:rPr lang="en-AU" sz="2000" dirty="0"/>
              <a:t>They must familiarize themselves with:</a:t>
            </a:r>
          </a:p>
          <a:p>
            <a:pPr marL="342900" indent="-342900">
              <a:buFont typeface="Arial" pitchFamily="34" charset="0"/>
              <a:buChar char="•"/>
            </a:pPr>
            <a:r>
              <a:rPr lang="en-AU" sz="2000" dirty="0"/>
              <a:t>the rights and responsibilities of the workplace parties under Occupational Health and Safety Acts, regulations and codes of practice</a:t>
            </a:r>
          </a:p>
          <a:p>
            <a:pPr marL="342900" indent="-342900">
              <a:buFont typeface="Arial" pitchFamily="34" charset="0"/>
              <a:buChar char="•"/>
            </a:pPr>
            <a:r>
              <a:rPr lang="en-AU" sz="2000" dirty="0"/>
              <a:t>workplace occupational health and safety procedures relevant to the work being undertaken, including procedures for:</a:t>
            </a:r>
          </a:p>
          <a:p>
            <a:pPr marL="342900" indent="-342900">
              <a:buFont typeface="Arial" pitchFamily="34" charset="0"/>
              <a:buChar char="•"/>
            </a:pPr>
            <a:r>
              <a:rPr lang="en-AU" sz="2000" dirty="0"/>
              <a:t>recognising and reporting on hazards (</a:t>
            </a:r>
            <a:r>
              <a:rPr lang="en-AU" sz="2000" dirty="0" err="1"/>
              <a:t>eg</a:t>
            </a:r>
            <a:r>
              <a:rPr lang="en-AU" sz="2000" dirty="0"/>
              <a:t>, work area inspections)</a:t>
            </a:r>
          </a:p>
          <a:p>
            <a:pPr marL="342900" indent="-342900">
              <a:buFont typeface="Arial" pitchFamily="34" charset="0"/>
              <a:buChar char="•"/>
            </a:pPr>
            <a:r>
              <a:rPr lang="en-AU" sz="2000" dirty="0"/>
              <a:t>work operations to control risks (</a:t>
            </a:r>
            <a:r>
              <a:rPr lang="en-AU" sz="2000" dirty="0" err="1"/>
              <a:t>eg</a:t>
            </a:r>
            <a:r>
              <a:rPr lang="en-AU" sz="2000" dirty="0"/>
              <a:t>, permit to work systems, isolation procedures)</a:t>
            </a:r>
          </a:p>
          <a:p>
            <a:pPr marL="342900" indent="-342900">
              <a:buFont typeface="Arial" pitchFamily="34" charset="0"/>
              <a:buChar char="•"/>
            </a:pPr>
            <a:r>
              <a:rPr lang="en-AU" sz="2000" dirty="0"/>
              <a:t>responding to accidents, fires and emergencies</a:t>
            </a:r>
          </a:p>
          <a:p>
            <a:endParaRPr lang="en-US" sz="2000" b="1" dirty="0" smtClean="0"/>
          </a:p>
          <a:p>
            <a:endParaRPr lang="en-AU" sz="2000" b="1"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402552719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275856" y="299797"/>
            <a:ext cx="5328592" cy="968963"/>
          </a:xfrm>
        </p:spPr>
        <p:txBody>
          <a:bodyPr>
            <a:noAutofit/>
          </a:bodyPr>
          <a:lstStyle/>
          <a:p>
            <a:pPr algn="r"/>
            <a:r>
              <a:rPr lang="en-AU" sz="1200" b="1" dirty="0" smtClean="0">
                <a:latin typeface="Arial" pitchFamily="34" charset="0"/>
                <a:cs typeface="Arial" pitchFamily="34" charset="0"/>
              </a:rPr>
              <a:t>SISXOHS101A </a:t>
            </a:r>
            <a:r>
              <a:rPr lang="en-AU" sz="1200" dirty="0" smtClean="0">
                <a:latin typeface="Arial" pitchFamily="34" charset="0"/>
                <a:cs typeface="Arial" pitchFamily="34" charset="0"/>
              </a:rPr>
              <a:t>Follow </a:t>
            </a:r>
            <a:r>
              <a:rPr lang="en-AU" sz="1200" dirty="0">
                <a:latin typeface="Arial" pitchFamily="34" charset="0"/>
                <a:cs typeface="Arial" pitchFamily="34" charset="0"/>
              </a:rPr>
              <a:t>occupational health and safety policies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SISKRSK301A </a:t>
            </a:r>
            <a:r>
              <a:rPr lang="en-AU" sz="1200" dirty="0" smtClean="0">
                <a:latin typeface="Arial" pitchFamily="34" charset="0"/>
                <a:cs typeface="Arial" pitchFamily="34" charset="0"/>
              </a:rPr>
              <a:t>Undertake </a:t>
            </a:r>
            <a:r>
              <a:rPr lang="en-AU" sz="1200" dirty="0">
                <a:latin typeface="Arial" pitchFamily="34" charset="0"/>
                <a:cs typeface="Arial" pitchFamily="34" charset="0"/>
              </a:rPr>
              <a:t>risk analysis of </a:t>
            </a:r>
            <a:r>
              <a:rPr lang="en-AU" sz="1200" dirty="0" smtClean="0">
                <a:latin typeface="Arial" pitchFamily="34" charset="0"/>
                <a:cs typeface="Arial" pitchFamily="34" charset="0"/>
              </a:rPr>
              <a:t>activities</a:t>
            </a:r>
            <a:r>
              <a:rPr lang="en-AU" sz="1200" b="1" dirty="0">
                <a:latin typeface="Arial" pitchFamily="34" charset="0"/>
                <a:cs typeface="Arial" pitchFamily="34" charset="0"/>
              </a:rPr>
              <a:t/>
            </a:r>
            <a:br>
              <a:rPr lang="en-AU" sz="1200" b="1" dirty="0">
                <a:latin typeface="Arial" pitchFamily="34" charset="0"/>
                <a:cs typeface="Arial" pitchFamily="34" charset="0"/>
              </a:rPr>
            </a:br>
            <a:r>
              <a:rPr lang="en-AU" sz="1200" b="1" dirty="0" smtClean="0">
                <a:latin typeface="Arial" pitchFamily="34" charset="0"/>
                <a:cs typeface="Arial" pitchFamily="34" charset="0"/>
              </a:rPr>
              <a:t>SISXFAC201A </a:t>
            </a:r>
            <a:r>
              <a:rPr lang="en-AU" sz="1200" dirty="0" smtClean="0">
                <a:latin typeface="Arial" pitchFamily="34" charset="0"/>
                <a:cs typeface="Arial" pitchFamily="34" charset="0"/>
              </a:rPr>
              <a:t>Maintain </a:t>
            </a:r>
            <a:r>
              <a:rPr lang="en-AU" sz="1200" dirty="0">
                <a:latin typeface="Arial" pitchFamily="34" charset="0"/>
                <a:cs typeface="Arial" pitchFamily="34" charset="0"/>
              </a:rPr>
              <a:t>sport and recreation equipment for activities</a:t>
            </a:r>
            <a:endParaRPr lang="en-AU" sz="1200" dirty="0"/>
          </a:p>
        </p:txBody>
      </p:sp>
      <p:pic>
        <p:nvPicPr>
          <p:cNvPr id="4" name="Picture 3" descr="logo_small"/>
          <p:cNvPicPr/>
          <p:nvPr/>
        </p:nvPicPr>
        <p:blipFill>
          <a:blip r:embed="rId2">
            <a:extLst>
              <a:ext uri="{28A0092B-C50C-407E-A947-70E740481C1C}">
                <a14:useLocalDpi xmlns:a14="http://schemas.microsoft.com/office/drawing/2010/main" val="0"/>
              </a:ext>
            </a:extLst>
          </a:blip>
          <a:srcRect/>
          <a:stretch>
            <a:fillRect/>
          </a:stretch>
        </p:blipFill>
        <p:spPr bwMode="auto">
          <a:xfrm>
            <a:off x="395537" y="188640"/>
            <a:ext cx="1463296" cy="936104"/>
          </a:xfrm>
          <a:prstGeom prst="rect">
            <a:avLst/>
          </a:prstGeom>
          <a:noFill/>
          <a:ln>
            <a:noFill/>
          </a:ln>
        </p:spPr>
      </p:pic>
      <p:sp>
        <p:nvSpPr>
          <p:cNvPr id="9" name="TextBox 8"/>
          <p:cNvSpPr txBox="1"/>
          <p:nvPr/>
        </p:nvSpPr>
        <p:spPr>
          <a:xfrm>
            <a:off x="395537" y="1268760"/>
            <a:ext cx="8352927" cy="5232202"/>
          </a:xfrm>
          <a:prstGeom prst="rect">
            <a:avLst/>
          </a:prstGeom>
          <a:noFill/>
        </p:spPr>
        <p:txBody>
          <a:bodyPr wrap="square" rtlCol="0">
            <a:spAutoFit/>
          </a:bodyPr>
          <a:lstStyle/>
          <a:p>
            <a:r>
              <a:rPr lang="en-US" sz="2400" b="1" dirty="0"/>
              <a:t>Occupational Health &amp; Safety</a:t>
            </a:r>
            <a:endParaRPr lang="en-US" sz="2400" b="1" dirty="0" smtClean="0"/>
          </a:p>
          <a:p>
            <a:endParaRPr lang="en-AU" sz="2000" dirty="0" smtClean="0"/>
          </a:p>
          <a:p>
            <a:pPr marL="285750" indent="-285750">
              <a:buFont typeface="Arial" pitchFamily="34" charset="0"/>
              <a:buChar char="•"/>
            </a:pPr>
            <a:r>
              <a:rPr lang="en-AU" dirty="0" smtClean="0"/>
              <a:t>the </a:t>
            </a:r>
            <a:r>
              <a:rPr lang="en-AU" dirty="0"/>
              <a:t>ways in which occupational health and safety is managed in the workplace, and activities required under occupational health and safety legislation (</a:t>
            </a:r>
            <a:r>
              <a:rPr lang="en-AU" dirty="0" err="1"/>
              <a:t>eg</a:t>
            </a:r>
            <a:r>
              <a:rPr lang="en-AU" dirty="0"/>
              <a:t>, policies, procedures, plant and equipment maintenance, hazard identification, hazard assessment and control, occupational health and safety instruction and training, provision of occupational health and safety information)</a:t>
            </a:r>
          </a:p>
          <a:p>
            <a:pPr marL="285750" indent="-285750">
              <a:buFont typeface="Arial" pitchFamily="34" charset="0"/>
              <a:buChar char="•"/>
            </a:pPr>
            <a:endParaRPr lang="en-AU" dirty="0"/>
          </a:p>
          <a:p>
            <a:pPr marL="285750" indent="-285750">
              <a:buFont typeface="Arial" pitchFamily="34" charset="0"/>
              <a:buChar char="•"/>
            </a:pPr>
            <a:r>
              <a:rPr lang="en-AU" dirty="0"/>
              <a:t>hazards that exist in the workplace</a:t>
            </a:r>
          </a:p>
          <a:p>
            <a:pPr marL="285750" indent="-285750">
              <a:buFont typeface="Arial" pitchFamily="34" charset="0"/>
              <a:buChar char="•"/>
            </a:pPr>
            <a:endParaRPr lang="en-AU" dirty="0"/>
          </a:p>
          <a:p>
            <a:pPr marL="285750" indent="-285750">
              <a:buFont typeface="Arial" pitchFamily="34" charset="0"/>
              <a:buChar char="•"/>
            </a:pPr>
            <a:r>
              <a:rPr lang="en-AU" dirty="0"/>
              <a:t>the preferred order of ways to control hazards (known as the hierarchy of control)</a:t>
            </a:r>
          </a:p>
          <a:p>
            <a:pPr marL="285750" indent="-285750">
              <a:buFont typeface="Arial" pitchFamily="34" charset="0"/>
              <a:buChar char="•"/>
            </a:pPr>
            <a:endParaRPr lang="en-AU" dirty="0"/>
          </a:p>
          <a:p>
            <a:pPr marL="285750" indent="-285750">
              <a:buFont typeface="Arial" pitchFamily="34" charset="0"/>
              <a:buChar char="•"/>
            </a:pPr>
            <a:r>
              <a:rPr lang="en-AU" dirty="0"/>
              <a:t>the meaning of occupational health and safety symbols found on signs and labels in the workplace</a:t>
            </a:r>
          </a:p>
          <a:p>
            <a:pPr marL="285750" indent="-285750">
              <a:buFont typeface="Arial" pitchFamily="34" charset="0"/>
              <a:buChar char="•"/>
            </a:pPr>
            <a:endParaRPr lang="en-AU" dirty="0"/>
          </a:p>
          <a:p>
            <a:pPr marL="285750" indent="-285750">
              <a:buFont typeface="Arial" pitchFamily="34" charset="0"/>
              <a:buChar char="•"/>
            </a:pPr>
            <a:r>
              <a:rPr lang="en-AU" dirty="0"/>
              <a:t>designated personnel responsible for occupational health and safety</a:t>
            </a:r>
          </a:p>
          <a:p>
            <a:endParaRPr lang="en-US" b="1" dirty="0" smtClean="0"/>
          </a:p>
          <a:p>
            <a:endParaRPr lang="en-AU" b="1" dirty="0"/>
          </a:p>
        </p:txBody>
      </p:sp>
      <p:sp>
        <p:nvSpPr>
          <p:cNvPr id="10" name="Rectangle 9"/>
          <p:cNvSpPr/>
          <p:nvPr/>
        </p:nvSpPr>
        <p:spPr>
          <a:xfrm>
            <a:off x="0" y="6097651"/>
            <a:ext cx="9144000" cy="57606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 name="Rectangle 10"/>
          <p:cNvSpPr/>
          <p:nvPr/>
        </p:nvSpPr>
        <p:spPr>
          <a:xfrm>
            <a:off x="1972988" y="6093296"/>
            <a:ext cx="5198025" cy="1077218"/>
          </a:xfrm>
          <a:prstGeom prst="rect">
            <a:avLst/>
          </a:prstGeom>
        </p:spPr>
        <p:txBody>
          <a:bodyPr wrap="none">
            <a:spAutoFit/>
          </a:bodyPr>
          <a:lstStyle/>
          <a:p>
            <a:pPr algn="ctr"/>
            <a:r>
              <a:rPr lang="en-AU" sz="3200" b="1" dirty="0">
                <a:solidFill>
                  <a:schemeClr val="accent6">
                    <a:lumMod val="75000"/>
                  </a:schemeClr>
                </a:solidFill>
                <a:latin typeface="Arial" pitchFamily="34" charset="0"/>
                <a:cs typeface="Arial" pitchFamily="34" charset="0"/>
              </a:rPr>
              <a:t>www.globalfitness.edu.au</a:t>
            </a:r>
          </a:p>
          <a:p>
            <a:pPr algn="ctr"/>
            <a:endParaRPr lang="en-AU" sz="3200" b="1" dirty="0">
              <a:solidFill>
                <a:schemeClr val="accent6">
                  <a:lumMod val="75000"/>
                </a:schemeClr>
              </a:solidFill>
              <a:latin typeface="Arial" pitchFamily="34" charset="0"/>
              <a:cs typeface="Arial" pitchFamily="34" charset="0"/>
            </a:endParaRPr>
          </a:p>
        </p:txBody>
      </p:sp>
      <p:sp>
        <p:nvSpPr>
          <p:cNvPr id="3" name="Rectangle 18"/>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2" name="Rectangle 27"/>
          <p:cNvSpPr>
            <a:spLocks noChangeArrowheads="1"/>
          </p:cNvSpPr>
          <p:nvPr/>
        </p:nvSpPr>
        <p:spPr bwMode="auto">
          <a:xfrm>
            <a:off x="0" y="4572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3" name="Rectangle 45"/>
          <p:cNvSpPr>
            <a:spLocks noChangeArrowheads="1"/>
          </p:cNvSpPr>
          <p:nvPr/>
        </p:nvSpPr>
        <p:spPr bwMode="auto">
          <a:xfrm>
            <a:off x="152400" y="15240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AU"/>
          </a:p>
        </p:txBody>
      </p:sp>
      <p:sp>
        <p:nvSpPr>
          <p:cNvPr id="15" name="Rectangle 54"/>
          <p:cNvSpPr>
            <a:spLocks noChangeArrowheads="1"/>
          </p:cNvSpPr>
          <p:nvPr/>
        </p:nvSpPr>
        <p:spPr bwMode="auto">
          <a:xfrm>
            <a:off x="152400" y="6096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14" name="Picture 13"/>
          <p:cNvPicPr/>
          <p:nvPr/>
        </p:nvPicPr>
        <p:blipFill>
          <a:blip r:embed="rId3">
            <a:extLst>
              <a:ext uri="{28A0092B-C50C-407E-A947-70E740481C1C}">
                <a14:useLocalDpi xmlns:a14="http://schemas.microsoft.com/office/drawing/2010/main" val="0"/>
              </a:ext>
            </a:extLst>
          </a:blip>
          <a:stretch>
            <a:fillRect/>
          </a:stretch>
        </p:blipFill>
        <p:spPr>
          <a:xfrm>
            <a:off x="152400" y="151506"/>
            <a:ext cx="2077720" cy="1151890"/>
          </a:xfrm>
          <a:prstGeom prst="rect">
            <a:avLst/>
          </a:prstGeom>
        </p:spPr>
      </p:pic>
    </p:spTree>
    <p:extLst>
      <p:ext uri="{BB962C8B-B14F-4D97-AF65-F5344CB8AC3E}">
        <p14:creationId xmlns:p14="http://schemas.microsoft.com/office/powerpoint/2010/main" val="419720991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632</TotalTime>
  <Words>2767</Words>
  <Application>Microsoft Office PowerPoint</Application>
  <PresentationFormat>On-screen Show (4:3)</PresentationFormat>
  <Paragraphs>478</Paragraphs>
  <Slides>40</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40</vt:i4>
      </vt:variant>
    </vt:vector>
  </HeadingPairs>
  <TitlesOfParts>
    <vt:vector size="42" baseType="lpstr">
      <vt:lpstr>Office Theme</vt:lpstr>
      <vt:lpstr>Visio.Drawing.11</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lpstr>SISXOHS101A Follow occupational health and safety policies SISKRSK301A Undertake risk analysis of activities SISXFAC201A Maintain sport and recreation equipment for activities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STRIKE FORCE Level 1 (GFI-STR1)</dc:title>
  <dc:creator>gfiuser</dc:creator>
  <cp:lastModifiedBy>gfiuser</cp:lastModifiedBy>
  <cp:revision>132</cp:revision>
  <dcterms:created xsi:type="dcterms:W3CDTF">2012-05-17T00:14:57Z</dcterms:created>
  <dcterms:modified xsi:type="dcterms:W3CDTF">2016-02-10T03:54:55Z</dcterms:modified>
</cp:coreProperties>
</file>